
<file path=[Content_Types].xml><?xml version="1.0" encoding="utf-8"?>
<Types xmlns="http://schemas.openxmlformats.org/package/2006/content-types">
  <Default Extension="mpg" ContentType="vide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1414-2609-4B0F-ACC1-0741779992A2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045D-6F6D-4922-832E-0FEBF9E9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7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1414-2609-4B0F-ACC1-0741779992A2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045D-6F6D-4922-832E-0FEBF9E9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7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1414-2609-4B0F-ACC1-0741779992A2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045D-6F6D-4922-832E-0FEBF9E9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3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619283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628775"/>
            <a:ext cx="395605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95605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68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1414-2609-4B0F-ACC1-0741779992A2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045D-6F6D-4922-832E-0FEBF9E9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1414-2609-4B0F-ACC1-0741779992A2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045D-6F6D-4922-832E-0FEBF9E9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0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1414-2609-4B0F-ACC1-0741779992A2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045D-6F6D-4922-832E-0FEBF9E9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0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1414-2609-4B0F-ACC1-0741779992A2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045D-6F6D-4922-832E-0FEBF9E9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4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1414-2609-4B0F-ACC1-0741779992A2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045D-6F6D-4922-832E-0FEBF9E9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8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1414-2609-4B0F-ACC1-0741779992A2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045D-6F6D-4922-832E-0FEBF9E9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1414-2609-4B0F-ACC1-0741779992A2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045D-6F6D-4922-832E-0FEBF9E9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6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1414-2609-4B0F-ACC1-0741779992A2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045D-6F6D-4922-832E-0FEBF9E9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9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1414-2609-4B0F-ACC1-0741779992A2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4045D-6F6D-4922-832E-0FEBF9E9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188640"/>
            <a:ext cx="5626968" cy="1228998"/>
          </a:xfrm>
        </p:spPr>
        <p:txBody>
          <a:bodyPr>
            <a:normAutofit/>
          </a:bodyPr>
          <a:lstStyle/>
          <a:p>
            <a:r>
              <a:rPr lang="sv-SE" altLang="de-DE" sz="2800" dirty="0" err="1" smtClean="0"/>
              <a:t>Parempi</a:t>
            </a:r>
            <a:r>
              <a:rPr lang="sv-SE" altLang="de-DE" sz="2800" dirty="0" smtClean="0"/>
              <a:t> </a:t>
            </a:r>
            <a:r>
              <a:rPr lang="sv-SE" altLang="de-DE" sz="2800" dirty="0" err="1" smtClean="0"/>
              <a:t>kuivuuden</a:t>
            </a:r>
            <a:r>
              <a:rPr lang="sv-SE" altLang="de-DE" sz="2800" dirty="0"/>
              <a:t> </a:t>
            </a:r>
            <a:r>
              <a:rPr lang="sv-SE" altLang="de-DE" sz="2800" dirty="0" err="1" smtClean="0"/>
              <a:t>kesto</a:t>
            </a:r>
            <a:r>
              <a:rPr lang="sv-SE" altLang="de-DE" sz="2800" dirty="0" smtClean="0"/>
              <a:t> </a:t>
            </a:r>
            <a:r>
              <a:rPr lang="sv-SE" altLang="de-DE" sz="2800" dirty="0" err="1" smtClean="0"/>
              <a:t>biksafeenilla</a:t>
            </a:r>
            <a:r>
              <a:rPr lang="sv-SE" altLang="de-DE" sz="2800" dirty="0" smtClean="0"/>
              <a:t>, </a:t>
            </a:r>
            <a:r>
              <a:rPr lang="sv-SE" altLang="de-DE" sz="2800" dirty="0" err="1" smtClean="0"/>
              <a:t>katso</a:t>
            </a:r>
            <a:r>
              <a:rPr lang="sv-SE" altLang="de-DE" sz="2800" dirty="0" smtClean="0"/>
              <a:t> video!</a:t>
            </a:r>
            <a:endParaRPr lang="de-DE" altLang="de-DE" sz="28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357799" y="3429000"/>
            <a:ext cx="1343025" cy="1343025"/>
            <a:chOff x="2200" y="1499"/>
            <a:chExt cx="1240" cy="1240"/>
          </a:xfrm>
        </p:grpSpPr>
        <p:sp>
          <p:nvSpPr>
            <p:cNvPr id="484361" name="AutoShape 9"/>
            <p:cNvSpPr>
              <a:spLocks noChangeArrowheads="1"/>
            </p:cNvSpPr>
            <p:nvPr/>
          </p:nvSpPr>
          <p:spPr bwMode="auto">
            <a:xfrm rot="-5400000">
              <a:off x="2525" y="1813"/>
              <a:ext cx="743" cy="614"/>
            </a:xfrm>
            <a:prstGeom prst="flowChartMerge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de-DE">
                <a:solidFill>
                  <a:srgbClr val="676767"/>
                </a:solidFill>
              </a:endParaRPr>
            </a:p>
          </p:txBody>
        </p:sp>
        <p:sp>
          <p:nvSpPr>
            <p:cNvPr id="484362" name="Oval 10"/>
            <p:cNvSpPr>
              <a:spLocks noChangeArrowheads="1"/>
            </p:cNvSpPr>
            <p:nvPr/>
          </p:nvSpPr>
          <p:spPr bwMode="auto">
            <a:xfrm>
              <a:off x="2200" y="1499"/>
              <a:ext cx="1240" cy="1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de-DE">
                <a:solidFill>
                  <a:srgbClr val="676767"/>
                </a:solidFill>
              </a:endParaRPr>
            </a:p>
          </p:txBody>
        </p:sp>
      </p:grpSp>
      <p:pic>
        <p:nvPicPr>
          <p:cNvPr id="2" name="Trockenstress-Toleranz Gerste_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4741" y="1699499"/>
            <a:ext cx="7435273" cy="4513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3" y="188640"/>
            <a:ext cx="3067688" cy="1383377"/>
          </a:xfrm>
          <a:prstGeom prst="rect">
            <a:avLst/>
          </a:prstGeom>
          <a:solidFill>
            <a:schemeClr val="bg1">
              <a:alpha val="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1482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40661"/>
            <a:ext cx="6203032" cy="740067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Xpro</a:t>
            </a:r>
            <a:r>
              <a:rPr lang="sv-SE" dirty="0" smtClean="0"/>
              <a:t> </a:t>
            </a:r>
            <a:r>
              <a:rPr lang="sv-SE" dirty="0" err="1" smtClean="0"/>
              <a:t>edistää</a:t>
            </a:r>
            <a:r>
              <a:rPr lang="sv-SE" dirty="0" smtClean="0"/>
              <a:t> </a:t>
            </a:r>
            <a:r>
              <a:rPr lang="sv-SE" dirty="0" err="1" smtClean="0"/>
              <a:t>kasvin</a:t>
            </a:r>
            <a:r>
              <a:rPr lang="sv-SE" dirty="0" smtClean="0"/>
              <a:t> </a:t>
            </a:r>
            <a:r>
              <a:rPr lang="sv-SE" dirty="0" err="1" smtClean="0"/>
              <a:t>kasvua</a:t>
            </a:r>
            <a:endParaRPr lang="sv-SE" dirty="0"/>
          </a:p>
        </p:txBody>
      </p:sp>
      <p:sp>
        <p:nvSpPr>
          <p:cNvPr id="5" name="Rechteck 27"/>
          <p:cNvSpPr/>
          <p:nvPr/>
        </p:nvSpPr>
        <p:spPr bwMode="auto">
          <a:xfrm>
            <a:off x="180277" y="1680731"/>
            <a:ext cx="8783452" cy="4053409"/>
          </a:xfrm>
          <a:prstGeom prst="rect">
            <a:avLst/>
          </a:prstGeom>
          <a:solidFill>
            <a:srgbClr val="E1EE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934"/>
            <a:endParaRPr lang="de-DE">
              <a:solidFill>
                <a:srgbClr val="4D4D4D"/>
              </a:solidFill>
              <a:latin typeface="Arial"/>
            </a:endParaRPr>
          </a:p>
        </p:txBody>
      </p:sp>
      <p:sp>
        <p:nvSpPr>
          <p:cNvPr id="6" name="Rechteck 28"/>
          <p:cNvSpPr/>
          <p:nvPr/>
        </p:nvSpPr>
        <p:spPr bwMode="auto">
          <a:xfrm rot="5400000">
            <a:off x="4658768" y="705679"/>
            <a:ext cx="379135" cy="2444010"/>
          </a:xfrm>
          <a:prstGeom prst="rect">
            <a:avLst/>
          </a:prstGeom>
          <a:solidFill>
            <a:srgbClr val="62B3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934"/>
            <a:endParaRPr lang="de-DE">
              <a:solidFill>
                <a:srgbClr val="4D4D4D"/>
              </a:solidFill>
              <a:latin typeface="Arial"/>
            </a:endParaRPr>
          </a:p>
        </p:txBody>
      </p:sp>
      <p:sp>
        <p:nvSpPr>
          <p:cNvPr id="7" name="Rechteck 29"/>
          <p:cNvSpPr/>
          <p:nvPr/>
        </p:nvSpPr>
        <p:spPr bwMode="auto">
          <a:xfrm rot="5400000">
            <a:off x="4690750" y="3257656"/>
            <a:ext cx="257291" cy="2386123"/>
          </a:xfrm>
          <a:prstGeom prst="rect">
            <a:avLst/>
          </a:prstGeom>
          <a:solidFill>
            <a:srgbClr val="62B3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934"/>
            <a:endParaRPr lang="de-DE">
              <a:solidFill>
                <a:srgbClr val="4D4D4D"/>
              </a:solidFill>
              <a:latin typeface="Arial"/>
            </a:endParaRPr>
          </a:p>
        </p:txBody>
      </p:sp>
      <p:sp>
        <p:nvSpPr>
          <p:cNvPr id="8" name="Rechteck 31"/>
          <p:cNvSpPr/>
          <p:nvPr/>
        </p:nvSpPr>
        <p:spPr bwMode="auto">
          <a:xfrm rot="5400000">
            <a:off x="921691" y="2763958"/>
            <a:ext cx="156119" cy="861114"/>
          </a:xfrm>
          <a:prstGeom prst="rect">
            <a:avLst/>
          </a:prstGeom>
          <a:solidFill>
            <a:srgbClr val="62B3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934"/>
            <a:endParaRPr lang="de-DE">
              <a:solidFill>
                <a:srgbClr val="4D4D4D"/>
              </a:solidFill>
              <a:latin typeface="Arial"/>
            </a:endParaRPr>
          </a:p>
        </p:txBody>
      </p:sp>
      <p:sp>
        <p:nvSpPr>
          <p:cNvPr id="9" name="Rechteck 32"/>
          <p:cNvSpPr/>
          <p:nvPr/>
        </p:nvSpPr>
        <p:spPr bwMode="auto">
          <a:xfrm>
            <a:off x="6702953" y="2097854"/>
            <a:ext cx="1876493" cy="350096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9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Rechteck 33"/>
          <p:cNvSpPr/>
          <p:nvPr/>
        </p:nvSpPr>
        <p:spPr bwMode="auto">
          <a:xfrm rot="5400000">
            <a:off x="7512552" y="975792"/>
            <a:ext cx="257291" cy="1876491"/>
          </a:xfrm>
          <a:prstGeom prst="rect">
            <a:avLst/>
          </a:prstGeom>
          <a:solidFill>
            <a:srgbClr val="62B3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934"/>
            <a:endParaRPr lang="de-D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1" name="Rechteck 35"/>
          <p:cNvSpPr/>
          <p:nvPr/>
        </p:nvSpPr>
        <p:spPr bwMode="auto">
          <a:xfrm>
            <a:off x="314073" y="1789769"/>
            <a:ext cx="220558" cy="1188798"/>
          </a:xfrm>
          <a:prstGeom prst="rect">
            <a:avLst/>
          </a:prstGeom>
          <a:solidFill>
            <a:srgbClr val="62B3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934"/>
            <a:endParaRPr lang="de-D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2" name="Rechteck 36"/>
          <p:cNvSpPr/>
          <p:nvPr/>
        </p:nvSpPr>
        <p:spPr bwMode="auto">
          <a:xfrm>
            <a:off x="1467786" y="1789769"/>
            <a:ext cx="1229642" cy="118879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9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Rechteck 37"/>
          <p:cNvSpPr/>
          <p:nvPr/>
        </p:nvSpPr>
        <p:spPr bwMode="auto">
          <a:xfrm>
            <a:off x="1467786" y="3117293"/>
            <a:ext cx="1229642" cy="118879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9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Rechteck 38"/>
          <p:cNvSpPr/>
          <p:nvPr/>
        </p:nvSpPr>
        <p:spPr bwMode="auto">
          <a:xfrm>
            <a:off x="1467788" y="4433804"/>
            <a:ext cx="1229641" cy="118879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9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feld 39"/>
          <p:cNvSpPr txBox="1"/>
          <p:nvPr/>
        </p:nvSpPr>
        <p:spPr>
          <a:xfrm rot="16200000">
            <a:off x="-42994" y="2184672"/>
            <a:ext cx="9281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100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´</a:t>
            </a:r>
            <a:r>
              <a:rPr lang="de-DE" sz="1000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Stressinsietokyky</a:t>
            </a:r>
            <a:endParaRPr lang="de-DE" sz="100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Rechteck 40"/>
          <p:cNvSpPr/>
          <p:nvPr/>
        </p:nvSpPr>
        <p:spPr bwMode="auto">
          <a:xfrm>
            <a:off x="314073" y="3117293"/>
            <a:ext cx="220558" cy="1188798"/>
          </a:xfrm>
          <a:prstGeom prst="rect">
            <a:avLst/>
          </a:prstGeom>
          <a:solidFill>
            <a:srgbClr val="62B3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934"/>
            <a:endParaRPr lang="de-D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7" name="Textfeld 41"/>
          <p:cNvSpPr txBox="1"/>
          <p:nvPr/>
        </p:nvSpPr>
        <p:spPr>
          <a:xfrm rot="16200000">
            <a:off x="-126203" y="3564809"/>
            <a:ext cx="10945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1000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Lehden</a:t>
            </a:r>
            <a:r>
              <a:rPr lang="de-DE" sz="100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r>
              <a:rPr lang="de-DE" sz="1000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koko</a:t>
            </a:r>
            <a:endParaRPr lang="de-DE" sz="100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8" name="Rechteck 42"/>
          <p:cNvSpPr/>
          <p:nvPr/>
        </p:nvSpPr>
        <p:spPr bwMode="auto">
          <a:xfrm>
            <a:off x="314073" y="4433804"/>
            <a:ext cx="220558" cy="1188798"/>
          </a:xfrm>
          <a:prstGeom prst="rect">
            <a:avLst/>
          </a:prstGeom>
          <a:solidFill>
            <a:srgbClr val="62B3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934"/>
            <a:endParaRPr lang="de-DE">
              <a:solidFill>
                <a:srgbClr val="4D4D4D"/>
              </a:solidFill>
              <a:latin typeface="Arial"/>
            </a:endParaRPr>
          </a:p>
        </p:txBody>
      </p:sp>
      <p:sp>
        <p:nvSpPr>
          <p:cNvPr id="19" name="Textfeld 43"/>
          <p:cNvSpPr txBox="1"/>
          <p:nvPr/>
        </p:nvSpPr>
        <p:spPr>
          <a:xfrm rot="16200000">
            <a:off x="-76301" y="4831863"/>
            <a:ext cx="99476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1000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Vihreämpi</a:t>
            </a:r>
            <a:r>
              <a:rPr lang="de-DE" sz="100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r>
              <a:rPr lang="de-DE" sz="1000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kasvusto</a:t>
            </a:r>
            <a:endParaRPr lang="de-DE" sz="100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0" name="Gerade Verbindung mit Pfeil 19"/>
          <p:cNvCxnSpPr/>
          <p:nvPr/>
        </p:nvCxnSpPr>
        <p:spPr bwMode="auto">
          <a:xfrm>
            <a:off x="2679130" y="2376983"/>
            <a:ext cx="664135" cy="649526"/>
          </a:xfrm>
          <a:prstGeom prst="bentConnector3">
            <a:avLst>
              <a:gd name="adj1" fmla="val 99871"/>
            </a:avLst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19"/>
          <p:cNvCxnSpPr/>
          <p:nvPr/>
        </p:nvCxnSpPr>
        <p:spPr bwMode="auto">
          <a:xfrm rot="5400000" flipH="1" flipV="1">
            <a:off x="2642014" y="4278356"/>
            <a:ext cx="756665" cy="645836"/>
          </a:xfrm>
          <a:prstGeom prst="bentConnector3">
            <a:avLst>
              <a:gd name="adj1" fmla="val 229"/>
            </a:avLst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56"/>
          <p:cNvCxnSpPr>
            <a:endCxn id="108" idx="3"/>
          </p:cNvCxnSpPr>
          <p:nvPr/>
        </p:nvCxnSpPr>
        <p:spPr bwMode="auto">
          <a:xfrm>
            <a:off x="2697429" y="3570453"/>
            <a:ext cx="326012" cy="0"/>
          </a:xfrm>
          <a:prstGeom prst="straightConnector1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57"/>
          <p:cNvSpPr txBox="1"/>
          <p:nvPr/>
        </p:nvSpPr>
        <p:spPr>
          <a:xfrm>
            <a:off x="3756653" y="1761874"/>
            <a:ext cx="203841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1100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Kuivuudesta</a:t>
            </a:r>
            <a:r>
              <a:rPr lang="de-DE" sz="110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r>
              <a:rPr lang="de-DE" sz="1100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kärsineen</a:t>
            </a:r>
            <a:r>
              <a:rPr lang="de-DE" sz="110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r>
              <a:rPr lang="de-DE" sz="1100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lehden</a:t>
            </a:r>
            <a:r>
              <a:rPr lang="de-DE" sz="110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r>
              <a:rPr lang="de-DE" sz="1100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eloton</a:t>
            </a:r>
            <a:r>
              <a:rPr lang="de-DE" sz="110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r>
              <a:rPr lang="de-DE" sz="1100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pinta-ala</a:t>
            </a:r>
            <a:r>
              <a:rPr lang="de-DE" sz="110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[%]</a:t>
            </a:r>
            <a:endParaRPr lang="de-DE" sz="110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Textfeld 58"/>
          <p:cNvSpPr txBox="1"/>
          <p:nvPr/>
        </p:nvSpPr>
        <p:spPr>
          <a:xfrm>
            <a:off x="3757518" y="4366656"/>
            <a:ext cx="22328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Suurempi</a:t>
            </a:r>
            <a:r>
              <a:rPr lang="de-DE" sz="14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 </a:t>
            </a:r>
            <a:r>
              <a:rPr lang="de-DE" sz="14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lippulehti</a:t>
            </a:r>
            <a:endParaRPr lang="de-DE" sz="14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Textfeld 59"/>
          <p:cNvSpPr txBox="1"/>
          <p:nvPr/>
        </p:nvSpPr>
        <p:spPr>
          <a:xfrm>
            <a:off x="6702954" y="1825972"/>
            <a:ext cx="20455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Enemmän</a:t>
            </a:r>
            <a:r>
              <a:rPr lang="de-DE" sz="140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satoa</a:t>
            </a:r>
            <a:endParaRPr lang="de-DE" sz="140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6" name="Textfeld 60"/>
          <p:cNvSpPr txBox="1"/>
          <p:nvPr/>
        </p:nvSpPr>
        <p:spPr>
          <a:xfrm>
            <a:off x="3361564" y="3328563"/>
            <a:ext cx="104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Pidempi</a:t>
            </a:r>
            <a:r>
              <a:rPr lang="de-DE" sz="900" b="1" dirty="0" smtClean="0">
                <a:solidFill>
                  <a:srgbClr val="62B32C"/>
                </a:solidFill>
                <a:latin typeface="Arial"/>
                <a:cs typeface="Arial" pitchFamily="34" charset="0"/>
              </a:rPr>
              <a:t> </a:t>
            </a:r>
            <a:r>
              <a:rPr lang="de-DE" sz="900" b="1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kasvukausi</a:t>
            </a:r>
            <a:endParaRPr lang="de-DE" sz="900" b="1" dirty="0">
              <a:solidFill>
                <a:srgbClr val="62B32C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7" name="Gerade Verbindung 61"/>
          <p:cNvCxnSpPr/>
          <p:nvPr/>
        </p:nvCxnSpPr>
        <p:spPr bwMode="auto">
          <a:xfrm flipV="1">
            <a:off x="3297242" y="3279672"/>
            <a:ext cx="0" cy="166008"/>
          </a:xfrm>
          <a:prstGeom prst="line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62"/>
          <p:cNvCxnSpPr/>
          <p:nvPr/>
        </p:nvCxnSpPr>
        <p:spPr bwMode="auto">
          <a:xfrm flipV="1">
            <a:off x="4366950" y="3279690"/>
            <a:ext cx="0" cy="166008"/>
          </a:xfrm>
          <a:prstGeom prst="line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63"/>
          <p:cNvCxnSpPr/>
          <p:nvPr/>
        </p:nvCxnSpPr>
        <p:spPr bwMode="auto">
          <a:xfrm>
            <a:off x="3297242" y="3680231"/>
            <a:ext cx="0" cy="165991"/>
          </a:xfrm>
          <a:prstGeom prst="line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57"/>
          <p:cNvCxnSpPr/>
          <p:nvPr/>
        </p:nvCxnSpPr>
        <p:spPr bwMode="auto">
          <a:xfrm>
            <a:off x="3289587" y="3279673"/>
            <a:ext cx="1077363" cy="0"/>
          </a:xfrm>
          <a:prstGeom prst="line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158"/>
          <p:cNvCxnSpPr/>
          <p:nvPr/>
        </p:nvCxnSpPr>
        <p:spPr bwMode="auto">
          <a:xfrm flipV="1">
            <a:off x="3289587" y="3846223"/>
            <a:ext cx="1077363" cy="0"/>
          </a:xfrm>
          <a:prstGeom prst="line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65"/>
          <p:cNvCxnSpPr/>
          <p:nvPr/>
        </p:nvCxnSpPr>
        <p:spPr bwMode="auto">
          <a:xfrm>
            <a:off x="4366950" y="3680215"/>
            <a:ext cx="0" cy="165991"/>
          </a:xfrm>
          <a:prstGeom prst="line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mit Pfeil 66"/>
          <p:cNvCxnSpPr/>
          <p:nvPr/>
        </p:nvCxnSpPr>
        <p:spPr bwMode="auto">
          <a:xfrm>
            <a:off x="3831440" y="3076813"/>
            <a:ext cx="0" cy="128577"/>
          </a:xfrm>
          <a:prstGeom prst="straightConnector1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mit Pfeil 67"/>
          <p:cNvCxnSpPr/>
          <p:nvPr/>
        </p:nvCxnSpPr>
        <p:spPr bwMode="auto">
          <a:xfrm>
            <a:off x="5053508" y="3076813"/>
            <a:ext cx="0" cy="128577"/>
          </a:xfrm>
          <a:prstGeom prst="straightConnector1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mit Pfeil 68"/>
          <p:cNvCxnSpPr/>
          <p:nvPr/>
        </p:nvCxnSpPr>
        <p:spPr bwMode="auto">
          <a:xfrm flipV="1">
            <a:off x="3831440" y="3921632"/>
            <a:ext cx="0" cy="223833"/>
          </a:xfrm>
          <a:prstGeom prst="straightConnector1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mit Pfeil 69"/>
          <p:cNvCxnSpPr/>
          <p:nvPr/>
        </p:nvCxnSpPr>
        <p:spPr bwMode="auto">
          <a:xfrm flipV="1">
            <a:off x="5053508" y="3921632"/>
            <a:ext cx="0" cy="223833"/>
          </a:xfrm>
          <a:prstGeom prst="straightConnector1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feld 70"/>
          <p:cNvSpPr txBox="1"/>
          <p:nvPr/>
        </p:nvSpPr>
        <p:spPr>
          <a:xfrm>
            <a:off x="4904456" y="3328563"/>
            <a:ext cx="132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Jyvillä</a:t>
            </a:r>
            <a:r>
              <a:rPr lang="de-DE" sz="900" b="1" dirty="0" smtClean="0">
                <a:solidFill>
                  <a:srgbClr val="62B32C"/>
                </a:solidFill>
                <a:latin typeface="Arial"/>
                <a:cs typeface="Arial" pitchFamily="34" charset="0"/>
              </a:rPr>
              <a:t> on </a:t>
            </a:r>
            <a:r>
              <a:rPr lang="de-DE" sz="900" b="1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aikaa</a:t>
            </a:r>
            <a:r>
              <a:rPr lang="de-DE" sz="900" b="1" dirty="0" smtClean="0">
                <a:solidFill>
                  <a:srgbClr val="62B32C"/>
                </a:solidFill>
                <a:latin typeface="Arial"/>
                <a:cs typeface="Arial" pitchFamily="34" charset="0"/>
              </a:rPr>
              <a:t> </a:t>
            </a:r>
            <a:r>
              <a:rPr lang="de-DE" sz="900" b="1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täyttyä</a:t>
            </a:r>
            <a:r>
              <a:rPr lang="de-DE" sz="900" b="1" dirty="0" smtClean="0">
                <a:solidFill>
                  <a:srgbClr val="62B32C"/>
                </a:solidFill>
                <a:latin typeface="Arial"/>
                <a:cs typeface="Arial" pitchFamily="34" charset="0"/>
              </a:rPr>
              <a:t> </a:t>
            </a:r>
            <a:r>
              <a:rPr lang="de-DE" sz="900" b="1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enemmän</a:t>
            </a:r>
            <a:endParaRPr lang="de-DE" sz="900" b="1" dirty="0">
              <a:solidFill>
                <a:srgbClr val="62B32C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38" name="Gerade Verbindung 154"/>
          <p:cNvCxnSpPr/>
          <p:nvPr/>
        </p:nvCxnSpPr>
        <p:spPr bwMode="auto">
          <a:xfrm flipV="1">
            <a:off x="4906349" y="3279673"/>
            <a:ext cx="0" cy="166008"/>
          </a:xfrm>
          <a:prstGeom prst="line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155"/>
          <p:cNvCxnSpPr/>
          <p:nvPr/>
        </p:nvCxnSpPr>
        <p:spPr bwMode="auto">
          <a:xfrm>
            <a:off x="4901582" y="3279673"/>
            <a:ext cx="1093812" cy="0"/>
          </a:xfrm>
          <a:prstGeom prst="line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156"/>
          <p:cNvCxnSpPr/>
          <p:nvPr/>
        </p:nvCxnSpPr>
        <p:spPr bwMode="auto">
          <a:xfrm flipV="1">
            <a:off x="5990352" y="3279690"/>
            <a:ext cx="0" cy="166008"/>
          </a:xfrm>
          <a:prstGeom prst="line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151"/>
          <p:cNvCxnSpPr/>
          <p:nvPr/>
        </p:nvCxnSpPr>
        <p:spPr bwMode="auto">
          <a:xfrm>
            <a:off x="4906349" y="3680232"/>
            <a:ext cx="0" cy="165991"/>
          </a:xfrm>
          <a:prstGeom prst="line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152"/>
          <p:cNvCxnSpPr/>
          <p:nvPr/>
        </p:nvCxnSpPr>
        <p:spPr bwMode="auto">
          <a:xfrm flipV="1">
            <a:off x="4901582" y="3846223"/>
            <a:ext cx="1093812" cy="0"/>
          </a:xfrm>
          <a:prstGeom prst="line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153"/>
          <p:cNvCxnSpPr/>
          <p:nvPr/>
        </p:nvCxnSpPr>
        <p:spPr bwMode="auto">
          <a:xfrm>
            <a:off x="5990352" y="3680215"/>
            <a:ext cx="0" cy="165991"/>
          </a:xfrm>
          <a:prstGeom prst="line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mit Pfeil 73"/>
          <p:cNvCxnSpPr/>
          <p:nvPr/>
        </p:nvCxnSpPr>
        <p:spPr bwMode="auto">
          <a:xfrm>
            <a:off x="4399213" y="3570454"/>
            <a:ext cx="323901" cy="0"/>
          </a:xfrm>
          <a:prstGeom prst="straightConnector1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mit Pfeil 74"/>
          <p:cNvCxnSpPr/>
          <p:nvPr/>
        </p:nvCxnSpPr>
        <p:spPr bwMode="auto">
          <a:xfrm>
            <a:off x="6070342" y="3570454"/>
            <a:ext cx="438593" cy="0"/>
          </a:xfrm>
          <a:prstGeom prst="straightConnector1">
            <a:avLst/>
          </a:prstGeom>
          <a:solidFill>
            <a:srgbClr val="BFBFBF"/>
          </a:solidFill>
          <a:ln w="12700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76"/>
          <p:cNvCxnSpPr/>
          <p:nvPr/>
        </p:nvCxnSpPr>
        <p:spPr bwMode="auto">
          <a:xfrm>
            <a:off x="4217530" y="2177039"/>
            <a:ext cx="0" cy="664259"/>
          </a:xfrm>
          <a:prstGeom prst="line">
            <a:avLst/>
          </a:prstGeom>
          <a:solidFill>
            <a:srgbClr val="BFBFBF"/>
          </a:solidFill>
          <a:ln w="9525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77"/>
          <p:cNvCxnSpPr/>
          <p:nvPr/>
        </p:nvCxnSpPr>
        <p:spPr bwMode="auto">
          <a:xfrm>
            <a:off x="4193154" y="2841298"/>
            <a:ext cx="624662" cy="0"/>
          </a:xfrm>
          <a:prstGeom prst="line">
            <a:avLst/>
          </a:prstGeom>
          <a:solidFill>
            <a:srgbClr val="BFBFBF"/>
          </a:solidFill>
          <a:ln w="9525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feld 83"/>
          <p:cNvSpPr txBox="1"/>
          <p:nvPr/>
        </p:nvSpPr>
        <p:spPr>
          <a:xfrm>
            <a:off x="4065310" y="2119244"/>
            <a:ext cx="1249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800" b="1" dirty="0">
                <a:solidFill>
                  <a:srgbClr val="62B32C"/>
                </a:solidFill>
                <a:latin typeface="Arial"/>
                <a:cs typeface="Arial" pitchFamily="34" charset="0"/>
              </a:rPr>
              <a:t>45</a:t>
            </a:r>
          </a:p>
        </p:txBody>
      </p:sp>
      <p:sp>
        <p:nvSpPr>
          <p:cNvPr id="50" name="Textfeld 84"/>
          <p:cNvSpPr txBox="1"/>
          <p:nvPr/>
        </p:nvSpPr>
        <p:spPr>
          <a:xfrm>
            <a:off x="4065310" y="2778329"/>
            <a:ext cx="1249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800" b="1" dirty="0">
                <a:solidFill>
                  <a:srgbClr val="62B32C"/>
                </a:solidFill>
                <a:latin typeface="Arial"/>
                <a:cs typeface="Arial" pitchFamily="34" charset="0"/>
              </a:rPr>
              <a:t>30</a:t>
            </a:r>
          </a:p>
        </p:txBody>
      </p:sp>
      <p:sp>
        <p:nvSpPr>
          <p:cNvPr id="51" name="Textfeld 85"/>
          <p:cNvSpPr txBox="1"/>
          <p:nvPr/>
        </p:nvSpPr>
        <p:spPr>
          <a:xfrm>
            <a:off x="4065310" y="2646511"/>
            <a:ext cx="1249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800" b="1" dirty="0">
                <a:solidFill>
                  <a:srgbClr val="62B32C"/>
                </a:solidFill>
                <a:latin typeface="Arial"/>
                <a:cs typeface="Arial" pitchFamily="34" charset="0"/>
              </a:rPr>
              <a:t>33</a:t>
            </a:r>
          </a:p>
        </p:txBody>
      </p:sp>
      <p:sp>
        <p:nvSpPr>
          <p:cNvPr id="52" name="Textfeld 86"/>
          <p:cNvSpPr txBox="1"/>
          <p:nvPr/>
        </p:nvSpPr>
        <p:spPr>
          <a:xfrm>
            <a:off x="4065310" y="2514694"/>
            <a:ext cx="1249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800" b="1" dirty="0">
                <a:solidFill>
                  <a:srgbClr val="62B32C"/>
                </a:solidFill>
                <a:latin typeface="Arial"/>
                <a:cs typeface="Arial" pitchFamily="34" charset="0"/>
              </a:rPr>
              <a:t>36</a:t>
            </a:r>
          </a:p>
        </p:txBody>
      </p:sp>
      <p:sp>
        <p:nvSpPr>
          <p:cNvPr id="53" name="Textfeld 87"/>
          <p:cNvSpPr txBox="1"/>
          <p:nvPr/>
        </p:nvSpPr>
        <p:spPr>
          <a:xfrm>
            <a:off x="4065310" y="2382878"/>
            <a:ext cx="1249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800" b="1" dirty="0">
                <a:solidFill>
                  <a:srgbClr val="62B32C"/>
                </a:solidFill>
                <a:latin typeface="Arial"/>
                <a:cs typeface="Arial" pitchFamily="34" charset="0"/>
              </a:rPr>
              <a:t>39</a:t>
            </a:r>
          </a:p>
        </p:txBody>
      </p:sp>
      <p:sp>
        <p:nvSpPr>
          <p:cNvPr id="54" name="Textfeld 88"/>
          <p:cNvSpPr txBox="1"/>
          <p:nvPr/>
        </p:nvSpPr>
        <p:spPr>
          <a:xfrm>
            <a:off x="4065310" y="2251061"/>
            <a:ext cx="1249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800" b="1" dirty="0">
                <a:solidFill>
                  <a:srgbClr val="62B32C"/>
                </a:solidFill>
                <a:latin typeface="Arial"/>
                <a:cs typeface="Arial" pitchFamily="34" charset="0"/>
              </a:rPr>
              <a:t>43</a:t>
            </a:r>
          </a:p>
        </p:txBody>
      </p:sp>
      <p:sp>
        <p:nvSpPr>
          <p:cNvPr id="55" name="Rechteck 89"/>
          <p:cNvSpPr/>
          <p:nvPr/>
        </p:nvSpPr>
        <p:spPr bwMode="auto">
          <a:xfrm>
            <a:off x="4240747" y="2321958"/>
            <a:ext cx="175638" cy="509157"/>
          </a:xfrm>
          <a:prstGeom prst="rect">
            <a:avLst/>
          </a:prstGeom>
          <a:solidFill>
            <a:srgbClr val="BFBFB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9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6" name="Rechteck 90"/>
          <p:cNvSpPr/>
          <p:nvPr/>
        </p:nvSpPr>
        <p:spPr bwMode="auto">
          <a:xfrm>
            <a:off x="4438021" y="2585591"/>
            <a:ext cx="175638" cy="245523"/>
          </a:xfrm>
          <a:prstGeom prst="rect">
            <a:avLst/>
          </a:prstGeom>
          <a:solidFill>
            <a:srgbClr val="62B3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934"/>
            <a:endParaRPr lang="de-DE">
              <a:solidFill>
                <a:srgbClr val="4D4D4D"/>
              </a:solidFill>
              <a:latin typeface="Arial"/>
            </a:endParaRPr>
          </a:p>
        </p:txBody>
      </p:sp>
      <p:sp>
        <p:nvSpPr>
          <p:cNvPr id="57" name="Rechteck 91"/>
          <p:cNvSpPr/>
          <p:nvPr/>
        </p:nvSpPr>
        <p:spPr bwMode="auto">
          <a:xfrm>
            <a:off x="4635296" y="2717407"/>
            <a:ext cx="175638" cy="113706"/>
          </a:xfrm>
          <a:prstGeom prst="rect">
            <a:avLst/>
          </a:prstGeom>
          <a:solidFill>
            <a:srgbClr val="0074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934"/>
            <a:endParaRPr lang="de-DE">
              <a:solidFill>
                <a:srgbClr val="4D4D4D"/>
              </a:solidFill>
              <a:latin typeface="Arial"/>
            </a:endParaRPr>
          </a:p>
        </p:txBody>
      </p:sp>
      <p:sp>
        <p:nvSpPr>
          <p:cNvPr id="58" name="Rechteck 92"/>
          <p:cNvSpPr/>
          <p:nvPr/>
        </p:nvSpPr>
        <p:spPr bwMode="auto">
          <a:xfrm>
            <a:off x="5076877" y="2281084"/>
            <a:ext cx="88147" cy="101545"/>
          </a:xfrm>
          <a:prstGeom prst="rect">
            <a:avLst/>
          </a:prstGeom>
          <a:solidFill>
            <a:srgbClr val="BFBFB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9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" name="Rechteck 93"/>
          <p:cNvSpPr/>
          <p:nvPr/>
        </p:nvSpPr>
        <p:spPr bwMode="auto">
          <a:xfrm>
            <a:off x="5076876" y="2433159"/>
            <a:ext cx="88147" cy="101545"/>
          </a:xfrm>
          <a:prstGeom prst="rect">
            <a:avLst/>
          </a:prstGeom>
          <a:solidFill>
            <a:srgbClr val="62B3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934"/>
            <a:endParaRPr lang="de-DE">
              <a:solidFill>
                <a:srgbClr val="4D4D4D"/>
              </a:solidFill>
              <a:latin typeface="Arial"/>
            </a:endParaRPr>
          </a:p>
        </p:txBody>
      </p:sp>
      <p:sp>
        <p:nvSpPr>
          <p:cNvPr id="60" name="Rechteck 94"/>
          <p:cNvSpPr/>
          <p:nvPr/>
        </p:nvSpPr>
        <p:spPr bwMode="auto">
          <a:xfrm>
            <a:off x="5076877" y="2590287"/>
            <a:ext cx="88148" cy="101546"/>
          </a:xfrm>
          <a:prstGeom prst="rect">
            <a:avLst/>
          </a:prstGeom>
          <a:solidFill>
            <a:srgbClr val="0074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934"/>
            <a:endParaRPr lang="de-DE">
              <a:solidFill>
                <a:srgbClr val="4D4D4D"/>
              </a:solidFill>
              <a:latin typeface="Arial"/>
            </a:endParaRPr>
          </a:p>
        </p:txBody>
      </p:sp>
      <p:sp>
        <p:nvSpPr>
          <p:cNvPr id="61" name="Textfeld 95"/>
          <p:cNvSpPr txBox="1"/>
          <p:nvPr/>
        </p:nvSpPr>
        <p:spPr>
          <a:xfrm>
            <a:off x="5192983" y="2259804"/>
            <a:ext cx="509265" cy="138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 err="1" smtClean="0">
                <a:solidFill>
                  <a:srgbClr val="00742C"/>
                </a:solidFill>
                <a:latin typeface="Arial"/>
                <a:cs typeface="Arial" pitchFamily="34" charset="0"/>
              </a:rPr>
              <a:t>Kontrolli</a:t>
            </a:r>
            <a:endParaRPr lang="de-DE" sz="900" b="1" dirty="0">
              <a:solidFill>
                <a:srgbClr val="00742C"/>
              </a:solidFill>
              <a:latin typeface="Arial"/>
              <a:cs typeface="Arial" pitchFamily="34" charset="0"/>
            </a:endParaRPr>
          </a:p>
        </p:txBody>
      </p:sp>
      <p:sp>
        <p:nvSpPr>
          <p:cNvPr id="62" name="Textfeld 96"/>
          <p:cNvSpPr txBox="1"/>
          <p:nvPr/>
        </p:nvSpPr>
        <p:spPr>
          <a:xfrm>
            <a:off x="5219962" y="2411879"/>
            <a:ext cx="77038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 err="1" smtClean="0">
                <a:solidFill>
                  <a:srgbClr val="00742C"/>
                </a:solidFill>
                <a:latin typeface="Arial"/>
                <a:cs typeface="Arial" pitchFamily="34" charset="0"/>
              </a:rPr>
              <a:t>Bixafeeni</a:t>
            </a:r>
            <a:endParaRPr lang="de-DE" sz="900" b="1" dirty="0">
              <a:solidFill>
                <a:srgbClr val="00742C"/>
              </a:solidFill>
              <a:latin typeface="Arial"/>
              <a:cs typeface="Arial" pitchFamily="34" charset="0"/>
            </a:endParaRPr>
          </a:p>
        </p:txBody>
      </p:sp>
      <p:sp>
        <p:nvSpPr>
          <p:cNvPr id="63" name="Textfeld 97"/>
          <p:cNvSpPr txBox="1"/>
          <p:nvPr/>
        </p:nvSpPr>
        <p:spPr>
          <a:xfrm>
            <a:off x="5192983" y="2569008"/>
            <a:ext cx="4753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 err="1">
                <a:solidFill>
                  <a:srgbClr val="00742C"/>
                </a:solidFill>
                <a:latin typeface="Arial"/>
                <a:cs typeface="Arial" pitchFamily="34" charset="0"/>
              </a:rPr>
              <a:t>Xpro</a:t>
            </a:r>
            <a:endParaRPr lang="de-DE" sz="900" b="1" dirty="0">
              <a:solidFill>
                <a:srgbClr val="00742C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64" name="Gerade Verbindung 98"/>
          <p:cNvCxnSpPr/>
          <p:nvPr/>
        </p:nvCxnSpPr>
        <p:spPr bwMode="auto">
          <a:xfrm>
            <a:off x="773884" y="3558682"/>
            <a:ext cx="0" cy="664259"/>
          </a:xfrm>
          <a:prstGeom prst="line">
            <a:avLst/>
          </a:prstGeom>
          <a:solidFill>
            <a:srgbClr val="BFBFBF"/>
          </a:solidFill>
          <a:ln w="9525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99"/>
          <p:cNvCxnSpPr/>
          <p:nvPr/>
        </p:nvCxnSpPr>
        <p:spPr bwMode="auto">
          <a:xfrm>
            <a:off x="749509" y="4222941"/>
            <a:ext cx="624662" cy="0"/>
          </a:xfrm>
          <a:prstGeom prst="line">
            <a:avLst/>
          </a:prstGeom>
          <a:solidFill>
            <a:srgbClr val="BFBFBF"/>
          </a:solidFill>
          <a:ln w="9525" cap="flat" cmpd="sng" algn="ctr">
            <a:solidFill>
              <a:srgbClr val="62B32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105"/>
          <p:cNvSpPr txBox="1"/>
          <p:nvPr/>
        </p:nvSpPr>
        <p:spPr>
          <a:xfrm>
            <a:off x="637993" y="3517726"/>
            <a:ext cx="12490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500" b="1" dirty="0">
                <a:solidFill>
                  <a:srgbClr val="62B32C"/>
                </a:solidFill>
                <a:latin typeface="Arial"/>
                <a:cs typeface="Arial" pitchFamily="34" charset="0"/>
              </a:rPr>
              <a:t>45</a:t>
            </a:r>
          </a:p>
        </p:txBody>
      </p:sp>
      <p:sp>
        <p:nvSpPr>
          <p:cNvPr id="67" name="Textfeld 106"/>
          <p:cNvSpPr txBox="1"/>
          <p:nvPr/>
        </p:nvSpPr>
        <p:spPr>
          <a:xfrm>
            <a:off x="637993" y="4176811"/>
            <a:ext cx="12490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500" b="1" dirty="0">
                <a:solidFill>
                  <a:srgbClr val="62B32C"/>
                </a:solidFill>
                <a:latin typeface="Arial"/>
                <a:cs typeface="Arial" pitchFamily="34" charset="0"/>
              </a:rPr>
              <a:t>30</a:t>
            </a:r>
          </a:p>
        </p:txBody>
      </p:sp>
      <p:sp>
        <p:nvSpPr>
          <p:cNvPr id="68" name="Textfeld 107"/>
          <p:cNvSpPr txBox="1"/>
          <p:nvPr/>
        </p:nvSpPr>
        <p:spPr>
          <a:xfrm>
            <a:off x="637993" y="4044994"/>
            <a:ext cx="12490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500" b="1" dirty="0">
                <a:solidFill>
                  <a:srgbClr val="62B32C"/>
                </a:solidFill>
                <a:latin typeface="Arial"/>
                <a:cs typeface="Arial" pitchFamily="34" charset="0"/>
              </a:rPr>
              <a:t>33</a:t>
            </a:r>
          </a:p>
        </p:txBody>
      </p:sp>
      <p:sp>
        <p:nvSpPr>
          <p:cNvPr id="69" name="Textfeld 108"/>
          <p:cNvSpPr txBox="1"/>
          <p:nvPr/>
        </p:nvSpPr>
        <p:spPr>
          <a:xfrm>
            <a:off x="637993" y="3913177"/>
            <a:ext cx="12490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500" b="1" dirty="0">
                <a:solidFill>
                  <a:srgbClr val="62B32C"/>
                </a:solidFill>
                <a:latin typeface="Arial"/>
                <a:cs typeface="Arial" pitchFamily="34" charset="0"/>
              </a:rPr>
              <a:t>36</a:t>
            </a:r>
          </a:p>
        </p:txBody>
      </p:sp>
      <p:sp>
        <p:nvSpPr>
          <p:cNvPr id="70" name="Textfeld 109"/>
          <p:cNvSpPr txBox="1"/>
          <p:nvPr/>
        </p:nvSpPr>
        <p:spPr>
          <a:xfrm>
            <a:off x="637993" y="3781360"/>
            <a:ext cx="12490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500" b="1" dirty="0">
                <a:solidFill>
                  <a:srgbClr val="62B32C"/>
                </a:solidFill>
                <a:latin typeface="Arial"/>
                <a:cs typeface="Arial" pitchFamily="34" charset="0"/>
              </a:rPr>
              <a:t>39</a:t>
            </a:r>
          </a:p>
        </p:txBody>
      </p:sp>
      <p:sp>
        <p:nvSpPr>
          <p:cNvPr id="71" name="Textfeld 110"/>
          <p:cNvSpPr txBox="1"/>
          <p:nvPr/>
        </p:nvSpPr>
        <p:spPr>
          <a:xfrm>
            <a:off x="637993" y="3649543"/>
            <a:ext cx="12490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500" b="1" dirty="0">
                <a:solidFill>
                  <a:srgbClr val="62B32C"/>
                </a:solidFill>
                <a:latin typeface="Arial"/>
                <a:cs typeface="Arial" pitchFamily="34" charset="0"/>
              </a:rPr>
              <a:t>43</a:t>
            </a:r>
          </a:p>
        </p:txBody>
      </p:sp>
      <p:sp>
        <p:nvSpPr>
          <p:cNvPr id="72" name="Rechteck 111"/>
          <p:cNvSpPr/>
          <p:nvPr/>
        </p:nvSpPr>
        <p:spPr bwMode="auto">
          <a:xfrm>
            <a:off x="803983" y="4058106"/>
            <a:ext cx="136562" cy="152797"/>
          </a:xfrm>
          <a:prstGeom prst="rect">
            <a:avLst/>
          </a:prstGeom>
          <a:solidFill>
            <a:srgbClr val="BFBFB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9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3" name="Rechteck 112"/>
          <p:cNvSpPr/>
          <p:nvPr/>
        </p:nvSpPr>
        <p:spPr bwMode="auto">
          <a:xfrm>
            <a:off x="1001258" y="3858515"/>
            <a:ext cx="136562" cy="352388"/>
          </a:xfrm>
          <a:prstGeom prst="rect">
            <a:avLst/>
          </a:prstGeom>
          <a:solidFill>
            <a:srgbClr val="62B3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934"/>
            <a:endParaRPr lang="de-DE">
              <a:solidFill>
                <a:srgbClr val="4D4D4D"/>
              </a:solidFill>
              <a:latin typeface="Arial"/>
            </a:endParaRPr>
          </a:p>
        </p:txBody>
      </p:sp>
      <p:sp>
        <p:nvSpPr>
          <p:cNvPr id="74" name="Rechteck 113"/>
          <p:cNvSpPr/>
          <p:nvPr/>
        </p:nvSpPr>
        <p:spPr bwMode="auto">
          <a:xfrm>
            <a:off x="1198532" y="3750041"/>
            <a:ext cx="136465" cy="460862"/>
          </a:xfrm>
          <a:prstGeom prst="rect">
            <a:avLst/>
          </a:prstGeom>
          <a:solidFill>
            <a:srgbClr val="0074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934"/>
            <a:endParaRPr lang="de-DE">
              <a:solidFill>
                <a:srgbClr val="4D4D4D"/>
              </a:solidFill>
              <a:latin typeface="Arial"/>
            </a:endParaRPr>
          </a:p>
        </p:txBody>
      </p:sp>
      <p:sp>
        <p:nvSpPr>
          <p:cNvPr id="75" name="Textfeld 114"/>
          <p:cNvSpPr txBox="1"/>
          <p:nvPr/>
        </p:nvSpPr>
        <p:spPr>
          <a:xfrm rot="16200000">
            <a:off x="598468" y="3720230"/>
            <a:ext cx="5475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700" b="1" dirty="0" err="1" smtClean="0">
                <a:solidFill>
                  <a:srgbClr val="00742C"/>
                </a:solidFill>
                <a:latin typeface="Arial"/>
                <a:cs typeface="Arial" pitchFamily="34" charset="0"/>
              </a:rPr>
              <a:t>Kontroll</a:t>
            </a:r>
            <a:endParaRPr lang="de-DE" sz="700" b="1" dirty="0">
              <a:solidFill>
                <a:srgbClr val="00742C"/>
              </a:solidFill>
              <a:latin typeface="Arial"/>
              <a:cs typeface="Arial" pitchFamily="34" charset="0"/>
            </a:endParaRPr>
          </a:p>
        </p:txBody>
      </p:sp>
      <p:sp>
        <p:nvSpPr>
          <p:cNvPr id="76" name="Textfeld 115"/>
          <p:cNvSpPr txBox="1"/>
          <p:nvPr/>
        </p:nvSpPr>
        <p:spPr>
          <a:xfrm rot="16200000">
            <a:off x="873992" y="3593725"/>
            <a:ext cx="39109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700" b="1" dirty="0" err="1">
                <a:solidFill>
                  <a:srgbClr val="00742C"/>
                </a:solidFill>
                <a:latin typeface="Arial"/>
                <a:cs typeface="Arial" pitchFamily="34" charset="0"/>
              </a:rPr>
              <a:t>Bixafen</a:t>
            </a:r>
            <a:endParaRPr lang="de-DE" sz="700" b="1" dirty="0">
              <a:solidFill>
                <a:srgbClr val="00742C"/>
              </a:solidFill>
              <a:latin typeface="Arial"/>
              <a:cs typeface="Arial" pitchFamily="34" charset="0"/>
            </a:endParaRPr>
          </a:p>
        </p:txBody>
      </p:sp>
      <p:sp>
        <p:nvSpPr>
          <p:cNvPr id="77" name="Textfeld 116"/>
          <p:cNvSpPr txBox="1"/>
          <p:nvPr/>
        </p:nvSpPr>
        <p:spPr>
          <a:xfrm rot="16200000">
            <a:off x="1126659" y="3535006"/>
            <a:ext cx="280212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700" b="1" dirty="0" err="1">
                <a:solidFill>
                  <a:srgbClr val="00742C"/>
                </a:solidFill>
                <a:latin typeface="Arial"/>
                <a:cs typeface="Arial" pitchFamily="34" charset="0"/>
              </a:rPr>
              <a:t>Xpro</a:t>
            </a:r>
            <a:endParaRPr lang="de-DE" sz="700" b="1" dirty="0">
              <a:solidFill>
                <a:srgbClr val="00742C"/>
              </a:solidFill>
              <a:latin typeface="Arial"/>
              <a:cs typeface="Arial" pitchFamily="34" charset="0"/>
            </a:endParaRPr>
          </a:p>
        </p:txBody>
      </p:sp>
      <p:sp>
        <p:nvSpPr>
          <p:cNvPr id="78" name="Textfeld 117"/>
          <p:cNvSpPr txBox="1"/>
          <p:nvPr/>
        </p:nvSpPr>
        <p:spPr>
          <a:xfrm>
            <a:off x="615776" y="3310721"/>
            <a:ext cx="60136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700" b="1" dirty="0">
                <a:solidFill>
                  <a:srgbClr val="62B32C"/>
                </a:solidFill>
                <a:latin typeface="Arial"/>
                <a:cs typeface="Arial" pitchFamily="34" charset="0"/>
              </a:rPr>
              <a:t>(</a:t>
            </a:r>
            <a:r>
              <a:rPr lang="de-DE" sz="700" b="1" dirty="0" smtClean="0">
                <a:solidFill>
                  <a:srgbClr val="62B32C"/>
                </a:solidFill>
                <a:latin typeface="Arial"/>
                <a:cs typeface="Arial" pitchFamily="34" charset="0"/>
              </a:rPr>
              <a:t>F-Blad) </a:t>
            </a:r>
          </a:p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700" b="1" dirty="0" smtClean="0">
                <a:solidFill>
                  <a:srgbClr val="62B32C"/>
                </a:solidFill>
                <a:latin typeface="Arial"/>
                <a:cs typeface="Arial" pitchFamily="34" charset="0"/>
              </a:rPr>
              <a:t>[</a:t>
            </a:r>
            <a:r>
              <a:rPr lang="de-DE" sz="700" b="1" dirty="0">
                <a:solidFill>
                  <a:srgbClr val="62B32C"/>
                </a:solidFill>
                <a:latin typeface="Arial"/>
                <a:cs typeface="Arial" pitchFamily="34" charset="0"/>
              </a:rPr>
              <a:t>cm2]</a:t>
            </a:r>
          </a:p>
        </p:txBody>
      </p:sp>
      <p:pic>
        <p:nvPicPr>
          <p:cNvPr id="79" name="Picture 2" descr="X:\BCS_Deutschland\Stuehler_Schulte\Xpro_technology\allgemein\Ascra_Broschuere_2016\Vorstücke\Stresstoleran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r="58740"/>
          <a:stretch/>
        </p:blipFill>
        <p:spPr bwMode="auto">
          <a:xfrm>
            <a:off x="572341" y="1789769"/>
            <a:ext cx="386926" cy="11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X:\BCS_Deutschland\Stuehler_Schulte\Xpro_technology\allgemein\Ascra_Broschuere_2016\Vorstücke\Stresstoleran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6" r="33951"/>
          <a:stretch/>
        </p:blipFill>
        <p:spPr bwMode="auto">
          <a:xfrm>
            <a:off x="965027" y="1787479"/>
            <a:ext cx="385838" cy="11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X:\BCS_Deutschland\Stuehler_Schulte\Xpro_technology\allgemein\Ascra_Broschuere_2016\Vorstücke\Stresstoleran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9"/>
          <a:stretch/>
        </p:blipFill>
        <p:spPr bwMode="auto">
          <a:xfrm>
            <a:off x="1333203" y="1789769"/>
            <a:ext cx="97104" cy="11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feld 121"/>
          <p:cNvSpPr txBox="1"/>
          <p:nvPr/>
        </p:nvSpPr>
        <p:spPr>
          <a:xfrm rot="16200000">
            <a:off x="261858" y="2503177"/>
            <a:ext cx="7539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 err="1" smtClean="0">
                <a:solidFill>
                  <a:srgbClr val="00742C"/>
                </a:solidFill>
                <a:latin typeface="Arial"/>
                <a:cs typeface="Arial" pitchFamily="34" charset="0"/>
              </a:rPr>
              <a:t>Obehandlatt</a:t>
            </a:r>
            <a:endParaRPr lang="de-DE" sz="900" b="1" dirty="0">
              <a:solidFill>
                <a:srgbClr val="00742C"/>
              </a:solidFill>
              <a:latin typeface="Arial"/>
              <a:cs typeface="Arial" pitchFamily="34" charset="0"/>
            </a:endParaRPr>
          </a:p>
        </p:txBody>
      </p:sp>
      <p:sp>
        <p:nvSpPr>
          <p:cNvPr id="83" name="Textfeld 122"/>
          <p:cNvSpPr txBox="1"/>
          <p:nvPr/>
        </p:nvSpPr>
        <p:spPr>
          <a:xfrm rot="16200000">
            <a:off x="896356" y="2731009"/>
            <a:ext cx="2983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 err="1">
                <a:solidFill>
                  <a:srgbClr val="00742C"/>
                </a:solidFill>
                <a:latin typeface="Arial"/>
                <a:cs typeface="Arial" pitchFamily="34" charset="0"/>
              </a:rPr>
              <a:t>Xpro</a:t>
            </a:r>
            <a:endParaRPr lang="de-DE" sz="900" b="1" dirty="0">
              <a:solidFill>
                <a:srgbClr val="00742C"/>
              </a:solidFill>
              <a:latin typeface="Arial"/>
              <a:cs typeface="Arial" pitchFamily="34" charset="0"/>
            </a:endParaRPr>
          </a:p>
        </p:txBody>
      </p:sp>
      <p:sp>
        <p:nvSpPr>
          <p:cNvPr id="84" name="Textfeld 123"/>
          <p:cNvSpPr txBox="1"/>
          <p:nvPr/>
        </p:nvSpPr>
        <p:spPr>
          <a:xfrm>
            <a:off x="629478" y="3130467"/>
            <a:ext cx="74054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800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Lehden</a:t>
            </a:r>
            <a:r>
              <a:rPr lang="de-DE" sz="80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r>
              <a:rPr lang="de-DE" sz="800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koko</a:t>
            </a:r>
            <a:endParaRPr lang="de-DE" sz="80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pic>
        <p:nvPicPr>
          <p:cNvPr id="85" name="Picture 3" descr="X:\BCS_Deutschland\Stuehler_Schulte\Xpro_technology\allgemein\Ascra_Broschuere_2016\Vorstücke\K 30 4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991" y="4433804"/>
            <a:ext cx="861630" cy="5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X:\BCS_Deutschland\Stuehler_Schulte\Xpro_technology\allgemein\Ascra_Broschuere_2016\Vorstücke\Bixafen 3 4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194" y="5039765"/>
            <a:ext cx="861114" cy="5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feld 126"/>
          <p:cNvSpPr txBox="1"/>
          <p:nvPr/>
        </p:nvSpPr>
        <p:spPr>
          <a:xfrm>
            <a:off x="596460" y="4853702"/>
            <a:ext cx="7735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 err="1" smtClean="0">
                <a:solidFill>
                  <a:srgbClr val="00742C"/>
                </a:solidFill>
                <a:latin typeface="Arial"/>
                <a:cs typeface="Arial" pitchFamily="34" charset="0"/>
              </a:rPr>
              <a:t>Käsittelemätön</a:t>
            </a:r>
            <a:endParaRPr lang="de-DE" sz="900" b="1" dirty="0">
              <a:solidFill>
                <a:srgbClr val="00742C"/>
              </a:solidFill>
              <a:latin typeface="Arial"/>
              <a:cs typeface="Arial" pitchFamily="34" charset="0"/>
            </a:endParaRPr>
          </a:p>
        </p:txBody>
      </p:sp>
      <p:sp>
        <p:nvSpPr>
          <p:cNvPr id="88" name="Textfeld 127"/>
          <p:cNvSpPr txBox="1"/>
          <p:nvPr/>
        </p:nvSpPr>
        <p:spPr>
          <a:xfrm>
            <a:off x="596460" y="5459796"/>
            <a:ext cx="2652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 err="1">
                <a:solidFill>
                  <a:srgbClr val="00742C"/>
                </a:solidFill>
                <a:latin typeface="Arial"/>
                <a:cs typeface="Arial" pitchFamily="34" charset="0"/>
              </a:rPr>
              <a:t>Xpro</a:t>
            </a:r>
            <a:endParaRPr lang="de-DE" sz="900" b="1" dirty="0">
              <a:solidFill>
                <a:srgbClr val="00742C"/>
              </a:solidFill>
              <a:latin typeface="Arial"/>
              <a:cs typeface="Arial" pitchFamily="34" charset="0"/>
            </a:endParaRPr>
          </a:p>
        </p:txBody>
      </p:sp>
      <p:pic>
        <p:nvPicPr>
          <p:cNvPr id="89" name="Picture 5" descr="C:\Users\mara\Desktop\S15_tes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6333" y="4622561"/>
            <a:ext cx="1171132" cy="100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5" descr="C:\Users\mara\Desktop\S15_tes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4800" y="4622561"/>
            <a:ext cx="1171178" cy="100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feld 130"/>
          <p:cNvSpPr txBox="1"/>
          <p:nvPr/>
        </p:nvSpPr>
        <p:spPr>
          <a:xfrm>
            <a:off x="3681658" y="5418158"/>
            <a:ext cx="10377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Käsittelemätön</a:t>
            </a:r>
            <a:endParaRPr lang="de-DE" sz="9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2" name="Textfeld 131"/>
          <p:cNvSpPr txBox="1"/>
          <p:nvPr/>
        </p:nvSpPr>
        <p:spPr>
          <a:xfrm>
            <a:off x="4880289" y="5418158"/>
            <a:ext cx="2907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 err="1">
                <a:solidFill>
                  <a:srgbClr val="FFFFFF"/>
                </a:solidFill>
                <a:latin typeface="Arial"/>
                <a:cs typeface="Arial" pitchFamily="34" charset="0"/>
              </a:rPr>
              <a:t>Xpro</a:t>
            </a:r>
            <a:endParaRPr lang="de-DE" sz="9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pic>
        <p:nvPicPr>
          <p:cNvPr id="93" name="Picture 6" descr="C:\Users\mara\Desktop\S_17_18_Untreated_Cor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68396" y="2192062"/>
            <a:ext cx="731069" cy="240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7" descr="C:\Users\mara\Desktop\S_17_18_Xpro_Cor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57044" y="2180896"/>
            <a:ext cx="627805" cy="24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Gerade Verbindung 134"/>
          <p:cNvCxnSpPr/>
          <p:nvPr/>
        </p:nvCxnSpPr>
        <p:spPr bwMode="auto">
          <a:xfrm>
            <a:off x="7663114" y="2593417"/>
            <a:ext cx="0" cy="1626590"/>
          </a:xfrm>
          <a:prstGeom prst="line">
            <a:avLst/>
          </a:prstGeom>
          <a:solidFill>
            <a:srgbClr val="BFBFBF"/>
          </a:solidFill>
          <a:ln w="28575" cap="rnd" cmpd="sng" algn="ctr">
            <a:solidFill>
              <a:srgbClr val="62B32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Textfeld 135"/>
          <p:cNvSpPr txBox="1"/>
          <p:nvPr/>
        </p:nvSpPr>
        <p:spPr>
          <a:xfrm>
            <a:off x="6868396" y="4346455"/>
            <a:ext cx="8886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1000" b="1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Käsittelemätön</a:t>
            </a:r>
            <a:endParaRPr lang="de-DE" sz="1000" b="1" dirty="0">
              <a:solidFill>
                <a:srgbClr val="62B32C"/>
              </a:solidFill>
              <a:latin typeface="Arial"/>
              <a:cs typeface="Arial" pitchFamily="34" charset="0"/>
            </a:endParaRPr>
          </a:p>
        </p:txBody>
      </p:sp>
      <p:sp>
        <p:nvSpPr>
          <p:cNvPr id="97" name="Textfeld 136"/>
          <p:cNvSpPr txBox="1"/>
          <p:nvPr/>
        </p:nvSpPr>
        <p:spPr>
          <a:xfrm>
            <a:off x="7951895" y="4346720"/>
            <a:ext cx="310805" cy="1538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1000" b="1" dirty="0" err="1">
                <a:solidFill>
                  <a:srgbClr val="62B32C"/>
                </a:solidFill>
                <a:latin typeface="Arial"/>
                <a:cs typeface="Arial" pitchFamily="34" charset="0"/>
              </a:rPr>
              <a:t>Xpro</a:t>
            </a:r>
            <a:endParaRPr lang="de-DE" sz="1000" b="1" dirty="0">
              <a:solidFill>
                <a:srgbClr val="62B32C"/>
              </a:solidFill>
              <a:latin typeface="Arial"/>
              <a:cs typeface="Arial" pitchFamily="34" charset="0"/>
            </a:endParaRPr>
          </a:p>
        </p:txBody>
      </p:sp>
      <p:sp>
        <p:nvSpPr>
          <p:cNvPr id="98" name="Textfeld 137"/>
          <p:cNvSpPr txBox="1"/>
          <p:nvPr/>
        </p:nvSpPr>
        <p:spPr>
          <a:xfrm>
            <a:off x="6868396" y="4773373"/>
            <a:ext cx="159136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1000" b="1" dirty="0" err="1" smtClean="0">
                <a:solidFill>
                  <a:srgbClr val="4D4D4D"/>
                </a:solidFill>
                <a:latin typeface="Arial"/>
                <a:cs typeface="Arial" pitchFamily="34" charset="0"/>
              </a:rPr>
              <a:t>Suurempi</a:t>
            </a:r>
            <a:r>
              <a:rPr lang="de-DE" sz="1000" b="1" dirty="0" smtClean="0">
                <a:solidFill>
                  <a:srgbClr val="4D4D4D"/>
                </a:solidFill>
                <a:latin typeface="Arial"/>
                <a:cs typeface="Arial" pitchFamily="34" charset="0"/>
              </a:rPr>
              <a:t> </a:t>
            </a:r>
            <a:r>
              <a:rPr lang="de-DE" sz="1000" b="1" dirty="0" err="1" smtClean="0">
                <a:solidFill>
                  <a:srgbClr val="4D4D4D"/>
                </a:solidFill>
                <a:latin typeface="Arial"/>
                <a:cs typeface="Arial" pitchFamily="34" charset="0"/>
              </a:rPr>
              <a:t>tuhannenjyvänpaino</a:t>
            </a:r>
            <a:r>
              <a:rPr lang="de-DE" sz="1000" b="1" dirty="0" smtClean="0">
                <a:solidFill>
                  <a:srgbClr val="4D4D4D"/>
                </a:solidFill>
                <a:latin typeface="Arial"/>
                <a:cs typeface="Arial" pitchFamily="34" charset="0"/>
              </a:rPr>
              <a:t> </a:t>
            </a:r>
            <a:endParaRPr lang="de-DE" sz="1000" b="1" dirty="0">
              <a:solidFill>
                <a:srgbClr val="4D4D4D"/>
              </a:solidFill>
              <a:latin typeface="Arial"/>
              <a:cs typeface="Arial" pitchFamily="34" charset="0"/>
            </a:endParaRPr>
          </a:p>
          <a:p>
            <a:pPr algn="ctr"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1000" b="1" dirty="0" err="1" smtClean="0">
                <a:solidFill>
                  <a:srgbClr val="4D4D4D"/>
                </a:solidFill>
                <a:latin typeface="Arial"/>
                <a:cs typeface="Arial" pitchFamily="34" charset="0"/>
              </a:rPr>
              <a:t>Suurempi</a:t>
            </a:r>
            <a:r>
              <a:rPr lang="de-DE" sz="1000" b="1" dirty="0" smtClean="0">
                <a:solidFill>
                  <a:srgbClr val="4D4D4D"/>
                </a:solidFill>
                <a:latin typeface="Arial"/>
                <a:cs typeface="Arial" pitchFamily="34" charset="0"/>
              </a:rPr>
              <a:t> </a:t>
            </a:r>
            <a:r>
              <a:rPr lang="de-DE" sz="1000" b="1" dirty="0" err="1" smtClean="0">
                <a:solidFill>
                  <a:srgbClr val="4D4D4D"/>
                </a:solidFill>
                <a:latin typeface="Arial"/>
                <a:cs typeface="Arial" pitchFamily="34" charset="0"/>
              </a:rPr>
              <a:t>jyvälukumäärä</a:t>
            </a:r>
            <a:endParaRPr lang="de-DE" sz="1000" b="1" dirty="0" smtClean="0">
              <a:solidFill>
                <a:srgbClr val="4D4D4D"/>
              </a:solidFill>
              <a:latin typeface="Arial"/>
              <a:cs typeface="Arial" pitchFamily="34" charset="0"/>
            </a:endParaRPr>
          </a:p>
          <a:p>
            <a:pPr algn="ctr" defTabSz="1219497" fontAlgn="auto">
              <a:spcBef>
                <a:spcPts val="0"/>
              </a:spcBef>
              <a:spcAft>
                <a:spcPts val="0"/>
              </a:spcAft>
            </a:pPr>
            <a:endParaRPr lang="de-DE" sz="1000" b="1" dirty="0">
              <a:solidFill>
                <a:srgbClr val="4D4D4D"/>
              </a:solidFill>
              <a:latin typeface="Arial"/>
              <a:cs typeface="Arial" pitchFamily="34" charset="0"/>
            </a:endParaRPr>
          </a:p>
        </p:txBody>
      </p:sp>
      <p:sp>
        <p:nvSpPr>
          <p:cNvPr id="99" name="Textfeld 138"/>
          <p:cNvSpPr txBox="1"/>
          <p:nvPr/>
        </p:nvSpPr>
        <p:spPr>
          <a:xfrm>
            <a:off x="1471144" y="1840252"/>
            <a:ext cx="1226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1000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Parempi</a:t>
            </a:r>
            <a:r>
              <a:rPr lang="de-DE" sz="1000" dirty="0" smtClean="0">
                <a:solidFill>
                  <a:srgbClr val="62B32C"/>
                </a:solidFill>
                <a:latin typeface="Arial"/>
                <a:cs typeface="Arial" pitchFamily="34" charset="0"/>
              </a:rPr>
              <a:t> </a:t>
            </a:r>
            <a:r>
              <a:rPr lang="de-DE" sz="1000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stressinsietokyky</a:t>
            </a:r>
            <a:r>
              <a:rPr lang="de-DE" sz="1000" dirty="0" smtClean="0">
                <a:solidFill>
                  <a:srgbClr val="62B32C"/>
                </a:solidFill>
                <a:latin typeface="Arial"/>
                <a:cs typeface="Arial" pitchFamily="34" charset="0"/>
              </a:rPr>
              <a:t> ja </a:t>
            </a:r>
            <a:r>
              <a:rPr lang="de-DE" sz="1000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kuivuudenkesto</a:t>
            </a:r>
            <a:endParaRPr lang="de-DE" sz="1000" dirty="0">
              <a:solidFill>
                <a:srgbClr val="62B32C"/>
              </a:solidFill>
              <a:latin typeface="Arial"/>
              <a:cs typeface="Arial" pitchFamily="34" charset="0"/>
            </a:endParaRPr>
          </a:p>
        </p:txBody>
      </p:sp>
      <p:sp>
        <p:nvSpPr>
          <p:cNvPr id="100" name="Textfeld 139"/>
          <p:cNvSpPr txBox="1"/>
          <p:nvPr/>
        </p:nvSpPr>
        <p:spPr>
          <a:xfrm>
            <a:off x="1458995" y="3423481"/>
            <a:ext cx="1119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1000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Suurempi</a:t>
            </a:r>
            <a:r>
              <a:rPr lang="de-DE" sz="1000" dirty="0" smtClean="0">
                <a:solidFill>
                  <a:srgbClr val="62B32C"/>
                </a:solidFill>
                <a:latin typeface="Arial"/>
                <a:cs typeface="Arial" pitchFamily="34" charset="0"/>
              </a:rPr>
              <a:t> </a:t>
            </a:r>
            <a:r>
              <a:rPr lang="de-DE" sz="1000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lippulehden</a:t>
            </a:r>
            <a:r>
              <a:rPr lang="de-DE" sz="1000" dirty="0" smtClean="0">
                <a:solidFill>
                  <a:srgbClr val="62B32C"/>
                </a:solidFill>
                <a:latin typeface="Arial"/>
                <a:cs typeface="Arial" pitchFamily="34" charset="0"/>
              </a:rPr>
              <a:t> </a:t>
            </a:r>
            <a:r>
              <a:rPr lang="de-DE" sz="1000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pinta-ala</a:t>
            </a:r>
            <a:endParaRPr lang="de-DE" sz="1000" dirty="0">
              <a:solidFill>
                <a:srgbClr val="62B32C"/>
              </a:solidFill>
              <a:latin typeface="Arial"/>
              <a:cs typeface="Arial" pitchFamily="34" charset="0"/>
            </a:endParaRPr>
          </a:p>
        </p:txBody>
      </p:sp>
      <p:sp>
        <p:nvSpPr>
          <p:cNvPr id="101" name="Textfeld 140"/>
          <p:cNvSpPr txBox="1"/>
          <p:nvPr/>
        </p:nvSpPr>
        <p:spPr>
          <a:xfrm>
            <a:off x="1458995" y="4739992"/>
            <a:ext cx="11199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sz="1000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Enemmän</a:t>
            </a:r>
            <a:r>
              <a:rPr lang="de-DE" sz="1000" dirty="0" smtClean="0">
                <a:solidFill>
                  <a:srgbClr val="62B32C"/>
                </a:solidFill>
                <a:latin typeface="Arial"/>
                <a:cs typeface="Arial" pitchFamily="34" charset="0"/>
              </a:rPr>
              <a:t> </a:t>
            </a:r>
            <a:r>
              <a:rPr lang="de-DE" sz="1000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klorofylliä</a:t>
            </a:r>
            <a:r>
              <a:rPr lang="de-DE" sz="1000" dirty="0" smtClean="0">
                <a:solidFill>
                  <a:srgbClr val="62B32C"/>
                </a:solidFill>
                <a:latin typeface="Arial"/>
                <a:cs typeface="Arial" pitchFamily="34" charset="0"/>
              </a:rPr>
              <a:t> </a:t>
            </a:r>
            <a:r>
              <a:rPr lang="de-DE" sz="1000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sisältäviä</a:t>
            </a:r>
            <a:r>
              <a:rPr lang="de-DE" sz="1000" dirty="0" smtClean="0">
                <a:solidFill>
                  <a:srgbClr val="62B32C"/>
                </a:solidFill>
                <a:latin typeface="Arial"/>
                <a:cs typeface="Arial" pitchFamily="34" charset="0"/>
              </a:rPr>
              <a:t> </a:t>
            </a:r>
            <a:r>
              <a:rPr lang="de-DE" sz="1000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yhteyttäviä</a:t>
            </a:r>
            <a:r>
              <a:rPr lang="de-DE" sz="1000" dirty="0" smtClean="0">
                <a:solidFill>
                  <a:srgbClr val="62B32C"/>
                </a:solidFill>
                <a:latin typeface="Arial"/>
                <a:cs typeface="Arial" pitchFamily="34" charset="0"/>
              </a:rPr>
              <a:t> </a:t>
            </a:r>
            <a:r>
              <a:rPr lang="de-DE" sz="1000" dirty="0" err="1" smtClean="0">
                <a:solidFill>
                  <a:srgbClr val="62B32C"/>
                </a:solidFill>
                <a:latin typeface="Arial"/>
                <a:cs typeface="Arial" pitchFamily="34" charset="0"/>
              </a:rPr>
              <a:t>viherhiukkasia</a:t>
            </a:r>
            <a:endParaRPr lang="de-DE" sz="1000" dirty="0">
              <a:solidFill>
                <a:srgbClr val="62B32C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" name="Gleichschenkliges Dreieck 142"/>
          <p:cNvSpPr/>
          <p:nvPr/>
        </p:nvSpPr>
        <p:spPr bwMode="auto">
          <a:xfrm rot="10800000">
            <a:off x="3297242" y="3026420"/>
            <a:ext cx="121515" cy="89891"/>
          </a:xfrm>
          <a:prstGeom prst="triangle">
            <a:avLst/>
          </a:prstGeom>
          <a:solidFill>
            <a:srgbClr val="E1EED9"/>
          </a:solidFill>
          <a:ln w="12700" algn="ctr">
            <a:solidFill>
              <a:srgbClr val="62B32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219497" fontAlgn="auto">
              <a:spcBef>
                <a:spcPts val="0"/>
              </a:spcBef>
              <a:spcAft>
                <a:spcPts val="0"/>
              </a:spcAft>
            </a:pPr>
            <a:endParaRPr lang="de-DE" sz="2400" dirty="0" err="1">
              <a:solidFill>
                <a:srgbClr val="4D4D4D"/>
              </a:solidFill>
              <a:latin typeface="Arial"/>
              <a:cs typeface="Arial" pitchFamily="34" charset="0"/>
            </a:endParaRPr>
          </a:p>
        </p:txBody>
      </p:sp>
      <p:sp>
        <p:nvSpPr>
          <p:cNvPr id="103" name="Gleichschenkliges Dreieck 143"/>
          <p:cNvSpPr/>
          <p:nvPr/>
        </p:nvSpPr>
        <p:spPr bwMode="auto">
          <a:xfrm>
            <a:off x="3276576" y="4134504"/>
            <a:ext cx="121515" cy="89891"/>
          </a:xfrm>
          <a:prstGeom prst="triangle">
            <a:avLst/>
          </a:prstGeom>
          <a:solidFill>
            <a:srgbClr val="E1EED9"/>
          </a:solidFill>
          <a:ln w="12700" algn="ctr">
            <a:solidFill>
              <a:srgbClr val="62B32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219497" fontAlgn="auto">
              <a:spcBef>
                <a:spcPts val="0"/>
              </a:spcBef>
              <a:spcAft>
                <a:spcPts val="0"/>
              </a:spcAft>
            </a:pPr>
            <a:endParaRPr lang="de-DE" sz="2400" dirty="0" err="1">
              <a:solidFill>
                <a:srgbClr val="4D4D4D"/>
              </a:solidFill>
              <a:latin typeface="Arial"/>
              <a:cs typeface="Arial" pitchFamily="34" charset="0"/>
            </a:endParaRPr>
          </a:p>
        </p:txBody>
      </p:sp>
      <p:sp>
        <p:nvSpPr>
          <p:cNvPr id="104" name="Gleichschenkliges Dreieck 144"/>
          <p:cNvSpPr/>
          <p:nvPr/>
        </p:nvSpPr>
        <p:spPr bwMode="auto">
          <a:xfrm rot="10800000">
            <a:off x="3769410" y="3150535"/>
            <a:ext cx="121515" cy="89891"/>
          </a:xfrm>
          <a:prstGeom prst="triangle">
            <a:avLst/>
          </a:prstGeom>
          <a:solidFill>
            <a:srgbClr val="E1EED9"/>
          </a:solidFill>
          <a:ln w="12700" algn="ctr">
            <a:solidFill>
              <a:srgbClr val="62B32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219497" fontAlgn="auto">
              <a:spcBef>
                <a:spcPts val="0"/>
              </a:spcBef>
              <a:spcAft>
                <a:spcPts val="0"/>
              </a:spcAft>
            </a:pPr>
            <a:endParaRPr lang="de-DE" sz="2400" dirty="0" err="1">
              <a:solidFill>
                <a:srgbClr val="4D4D4D"/>
              </a:solidFill>
              <a:latin typeface="Arial"/>
              <a:cs typeface="Arial" pitchFamily="34" charset="0"/>
            </a:endParaRPr>
          </a:p>
        </p:txBody>
      </p:sp>
      <p:sp>
        <p:nvSpPr>
          <p:cNvPr id="105" name="Gleichschenkliges Dreieck 145"/>
          <p:cNvSpPr/>
          <p:nvPr/>
        </p:nvSpPr>
        <p:spPr bwMode="auto">
          <a:xfrm>
            <a:off x="3769410" y="3910013"/>
            <a:ext cx="121515" cy="89891"/>
          </a:xfrm>
          <a:prstGeom prst="triangle">
            <a:avLst/>
          </a:prstGeom>
          <a:solidFill>
            <a:srgbClr val="E1EED9"/>
          </a:solidFill>
          <a:ln w="12700" algn="ctr">
            <a:solidFill>
              <a:srgbClr val="62B32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219497" fontAlgn="auto">
              <a:spcBef>
                <a:spcPts val="0"/>
              </a:spcBef>
              <a:spcAft>
                <a:spcPts val="0"/>
              </a:spcAft>
            </a:pPr>
            <a:endParaRPr lang="de-DE" sz="2400" dirty="0" err="1">
              <a:solidFill>
                <a:srgbClr val="4D4D4D"/>
              </a:solidFill>
              <a:latin typeface="Arial"/>
              <a:cs typeface="Arial" pitchFamily="34" charset="0"/>
            </a:endParaRPr>
          </a:p>
        </p:txBody>
      </p:sp>
      <p:sp>
        <p:nvSpPr>
          <p:cNvPr id="106" name="Gleichschenkliges Dreieck 146"/>
          <p:cNvSpPr/>
          <p:nvPr/>
        </p:nvSpPr>
        <p:spPr bwMode="auto">
          <a:xfrm rot="10800000">
            <a:off x="4991902" y="3150535"/>
            <a:ext cx="121515" cy="89891"/>
          </a:xfrm>
          <a:prstGeom prst="triangle">
            <a:avLst/>
          </a:prstGeom>
          <a:solidFill>
            <a:srgbClr val="E1EED9"/>
          </a:solidFill>
          <a:ln w="12700" algn="ctr">
            <a:solidFill>
              <a:srgbClr val="62B32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219497" fontAlgn="auto">
              <a:spcBef>
                <a:spcPts val="0"/>
              </a:spcBef>
              <a:spcAft>
                <a:spcPts val="0"/>
              </a:spcAft>
            </a:pPr>
            <a:endParaRPr lang="de-DE" sz="2400" dirty="0" err="1">
              <a:solidFill>
                <a:srgbClr val="4D4D4D"/>
              </a:solidFill>
              <a:latin typeface="Arial"/>
              <a:cs typeface="Arial" pitchFamily="34" charset="0"/>
            </a:endParaRPr>
          </a:p>
        </p:txBody>
      </p:sp>
      <p:sp>
        <p:nvSpPr>
          <p:cNvPr id="107" name="Gleichschenkliges Dreieck 147"/>
          <p:cNvSpPr/>
          <p:nvPr/>
        </p:nvSpPr>
        <p:spPr bwMode="auto">
          <a:xfrm>
            <a:off x="4991902" y="3910013"/>
            <a:ext cx="121515" cy="89891"/>
          </a:xfrm>
          <a:prstGeom prst="triangle">
            <a:avLst/>
          </a:prstGeom>
          <a:solidFill>
            <a:srgbClr val="E1EED9"/>
          </a:solidFill>
          <a:ln w="12700" algn="ctr">
            <a:solidFill>
              <a:srgbClr val="62B32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219497" fontAlgn="auto">
              <a:spcBef>
                <a:spcPts val="0"/>
              </a:spcBef>
              <a:spcAft>
                <a:spcPts val="0"/>
              </a:spcAft>
            </a:pPr>
            <a:endParaRPr lang="de-DE" sz="2400" dirty="0" err="1">
              <a:solidFill>
                <a:srgbClr val="4D4D4D"/>
              </a:solidFill>
              <a:latin typeface="Arial"/>
              <a:cs typeface="Arial" pitchFamily="34" charset="0"/>
            </a:endParaRPr>
          </a:p>
        </p:txBody>
      </p:sp>
      <p:sp>
        <p:nvSpPr>
          <p:cNvPr id="108" name="Gleichschenkliges Dreieck 148"/>
          <p:cNvSpPr/>
          <p:nvPr/>
        </p:nvSpPr>
        <p:spPr bwMode="auto">
          <a:xfrm rot="5400000">
            <a:off x="2992463" y="3531438"/>
            <a:ext cx="139986" cy="78030"/>
          </a:xfrm>
          <a:prstGeom prst="triangle">
            <a:avLst/>
          </a:prstGeom>
          <a:solidFill>
            <a:srgbClr val="E1EED9"/>
          </a:solidFill>
          <a:ln w="12700" algn="ctr">
            <a:solidFill>
              <a:srgbClr val="62B32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219497" fontAlgn="auto">
              <a:spcBef>
                <a:spcPts val="0"/>
              </a:spcBef>
              <a:spcAft>
                <a:spcPts val="0"/>
              </a:spcAft>
            </a:pPr>
            <a:endParaRPr lang="de-DE" sz="2400" dirty="0" err="1">
              <a:solidFill>
                <a:srgbClr val="4D4D4D"/>
              </a:solidFill>
              <a:latin typeface="Arial"/>
              <a:cs typeface="Arial" pitchFamily="34" charset="0"/>
            </a:endParaRPr>
          </a:p>
        </p:txBody>
      </p:sp>
      <p:sp>
        <p:nvSpPr>
          <p:cNvPr id="109" name="Gleichschenkliges Dreieck 149"/>
          <p:cNvSpPr/>
          <p:nvPr/>
        </p:nvSpPr>
        <p:spPr bwMode="auto">
          <a:xfrm rot="5400000">
            <a:off x="4688456" y="3531439"/>
            <a:ext cx="139986" cy="78030"/>
          </a:xfrm>
          <a:prstGeom prst="triangle">
            <a:avLst/>
          </a:prstGeom>
          <a:solidFill>
            <a:srgbClr val="E1EED9"/>
          </a:solidFill>
          <a:ln w="12700" algn="ctr">
            <a:solidFill>
              <a:srgbClr val="62B32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219497" fontAlgn="auto">
              <a:spcBef>
                <a:spcPts val="0"/>
              </a:spcBef>
              <a:spcAft>
                <a:spcPts val="0"/>
              </a:spcAft>
            </a:pPr>
            <a:endParaRPr lang="de-DE" sz="2400" dirty="0" err="1">
              <a:solidFill>
                <a:srgbClr val="4D4D4D"/>
              </a:solidFill>
              <a:latin typeface="Arial"/>
              <a:cs typeface="Arial" pitchFamily="34" charset="0"/>
            </a:endParaRPr>
          </a:p>
        </p:txBody>
      </p:sp>
      <p:sp>
        <p:nvSpPr>
          <p:cNvPr id="110" name="Gleichschenkliges Dreieck 150"/>
          <p:cNvSpPr/>
          <p:nvPr/>
        </p:nvSpPr>
        <p:spPr bwMode="auto">
          <a:xfrm rot="5400000">
            <a:off x="6477957" y="3531439"/>
            <a:ext cx="139986" cy="78030"/>
          </a:xfrm>
          <a:prstGeom prst="triangle">
            <a:avLst/>
          </a:prstGeom>
          <a:solidFill>
            <a:srgbClr val="E1EED9"/>
          </a:solidFill>
          <a:ln w="12700" algn="ctr">
            <a:solidFill>
              <a:srgbClr val="62B32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219497" fontAlgn="auto">
              <a:spcBef>
                <a:spcPts val="0"/>
              </a:spcBef>
              <a:spcAft>
                <a:spcPts val="0"/>
              </a:spcAft>
            </a:pPr>
            <a:endParaRPr lang="de-DE" sz="2400" dirty="0" err="1">
              <a:solidFill>
                <a:srgbClr val="4D4D4D"/>
              </a:solidFill>
              <a:latin typeface="Arial"/>
              <a:cs typeface="Arial" pitchFamily="34" charset="0"/>
            </a:endParaRPr>
          </a:p>
        </p:txBody>
      </p:sp>
      <p:sp>
        <p:nvSpPr>
          <p:cNvPr id="118" name="Rectangle 84"/>
          <p:cNvSpPr>
            <a:spLocks noChangeArrowheads="1"/>
          </p:cNvSpPr>
          <p:nvPr/>
        </p:nvSpPr>
        <p:spPr bwMode="auto">
          <a:xfrm>
            <a:off x="180277" y="5704311"/>
            <a:ext cx="8783452" cy="653514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497"/>
            <a:endParaRPr lang="en-US" sz="2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19" name="Textfeld 6"/>
          <p:cNvSpPr txBox="1"/>
          <p:nvPr/>
        </p:nvSpPr>
        <p:spPr>
          <a:xfrm>
            <a:off x="1106273" y="5712678"/>
            <a:ext cx="7857456" cy="64633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defTabSz="1219497" fontAlgn="auto">
              <a:spcBef>
                <a:spcPts val="0"/>
              </a:spcBef>
              <a:spcAft>
                <a:spcPts val="0"/>
              </a:spcAft>
            </a:pPr>
            <a:r>
              <a:rPr lang="de-DE" dirty="0" err="1" smtClean="0">
                <a:solidFill>
                  <a:srgbClr val="FFFFFF"/>
                </a:solidFill>
                <a:latin typeface="Arial"/>
                <a:cs typeface="+mn-cs"/>
              </a:rPr>
              <a:t>Xpro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latin typeface="Arial"/>
                <a:cs typeface="+mn-cs"/>
              </a:rPr>
              <a:t>simuloi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latin typeface="Arial"/>
                <a:cs typeface="+mn-cs"/>
              </a:rPr>
              <a:t>kasvin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latin typeface="Arial"/>
                <a:cs typeface="+mn-cs"/>
              </a:rPr>
              <a:t>kasvua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latin typeface="Arial"/>
                <a:cs typeface="+mn-cs"/>
              </a:rPr>
              <a:t>vaikka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latin typeface="Arial"/>
                <a:cs typeface="+mn-cs"/>
              </a:rPr>
              <a:t>kasvitauteja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+mn-cs"/>
              </a:rPr>
              <a:t> ei </a:t>
            </a:r>
            <a:r>
              <a:rPr lang="de-DE" dirty="0" err="1" smtClean="0">
                <a:solidFill>
                  <a:srgbClr val="FFFFFF"/>
                </a:solidFill>
                <a:latin typeface="Arial"/>
                <a:cs typeface="+mn-cs"/>
              </a:rPr>
              <a:t>esiintyisikään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+mn-cs"/>
              </a:rPr>
              <a:t>. </a:t>
            </a:r>
            <a:r>
              <a:rPr lang="de-DE" dirty="0" err="1" smtClean="0">
                <a:solidFill>
                  <a:srgbClr val="FFFFFF"/>
                </a:solidFill>
                <a:latin typeface="Arial"/>
                <a:cs typeface="+mn-cs"/>
              </a:rPr>
              <a:t>Xpro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latin typeface="Arial"/>
                <a:cs typeface="+mn-cs"/>
              </a:rPr>
              <a:t>tuo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latin typeface="Arial"/>
                <a:cs typeface="+mn-cs"/>
              </a:rPr>
              <a:t>enemmän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latin typeface="Arial"/>
                <a:cs typeface="+mn-cs"/>
              </a:rPr>
              <a:t>satoa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latin typeface="Arial"/>
                <a:cs typeface="+mn-cs"/>
              </a:rPr>
              <a:t>suuremman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latin typeface="Arial"/>
                <a:cs typeface="+mn-cs"/>
              </a:rPr>
              <a:t>jyvämäärän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+mn-cs"/>
              </a:rPr>
              <a:t> ja –</a:t>
            </a:r>
            <a:r>
              <a:rPr lang="de-DE" dirty="0" err="1" smtClean="0">
                <a:solidFill>
                  <a:srgbClr val="FFFFFF"/>
                </a:solidFill>
                <a:latin typeface="Arial"/>
                <a:cs typeface="+mn-cs"/>
              </a:rPr>
              <a:t>koon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latin typeface="Arial"/>
                <a:cs typeface="+mn-cs"/>
              </a:rPr>
              <a:t>myötä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+mn-cs"/>
              </a:rPr>
              <a:t>.</a:t>
            </a:r>
            <a:endParaRPr lang="de-DE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20" name="Ellipse 159"/>
          <p:cNvSpPr/>
          <p:nvPr/>
        </p:nvSpPr>
        <p:spPr bwMode="auto">
          <a:xfrm>
            <a:off x="540255" y="5891889"/>
            <a:ext cx="292162" cy="337617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934"/>
            <a:endParaRPr lang="de-DE">
              <a:solidFill>
                <a:srgbClr val="4D4D4D"/>
              </a:solidFill>
              <a:latin typeface="Arial"/>
              <a:cs typeface="Arial" charset="0"/>
            </a:endParaRPr>
          </a:p>
        </p:txBody>
      </p:sp>
      <p:sp>
        <p:nvSpPr>
          <p:cNvPr id="121" name="Gleichschenkliges Dreieck 160"/>
          <p:cNvSpPr/>
          <p:nvPr/>
        </p:nvSpPr>
        <p:spPr bwMode="auto">
          <a:xfrm rot="5400000">
            <a:off x="603319" y="5995359"/>
            <a:ext cx="175170" cy="1306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934"/>
            <a:endParaRPr lang="de-DE">
              <a:solidFill>
                <a:srgbClr val="4D4D4D"/>
              </a:solidFill>
              <a:latin typeface="Arial"/>
              <a:cs typeface="Arial" charset="0"/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2" y="240661"/>
            <a:ext cx="2315804" cy="1044314"/>
          </a:xfrm>
          <a:prstGeom prst="rect">
            <a:avLst/>
          </a:prstGeom>
          <a:solidFill>
            <a:schemeClr val="bg1">
              <a:alpha val="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0049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38289" y="404664"/>
            <a:ext cx="4019711" cy="893911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Satopotentiaali</a:t>
            </a:r>
            <a:r>
              <a:rPr lang="sv-SE" dirty="0" smtClean="0"/>
              <a:t> </a:t>
            </a:r>
            <a:r>
              <a:rPr lang="sv-SE" dirty="0" err="1" smtClean="0"/>
              <a:t>parempi</a:t>
            </a:r>
            <a:r>
              <a:rPr lang="sv-SE" dirty="0" smtClean="0"/>
              <a:t> </a:t>
            </a:r>
            <a:r>
              <a:rPr lang="sv-SE" dirty="0" err="1" smtClean="0"/>
              <a:t>kuivissa</a:t>
            </a:r>
            <a:r>
              <a:rPr lang="sv-SE" dirty="0" smtClean="0"/>
              <a:t> </a:t>
            </a:r>
            <a:r>
              <a:rPr lang="sv-SE" dirty="0" err="1" smtClean="0"/>
              <a:t>oloissa</a:t>
            </a:r>
            <a:endParaRPr lang="sv-SE" dirty="0"/>
          </a:p>
        </p:txBody>
      </p:sp>
      <p:grpSp>
        <p:nvGrpSpPr>
          <p:cNvPr id="6" name="Gruppieren 1"/>
          <p:cNvGrpSpPr/>
          <p:nvPr/>
        </p:nvGrpSpPr>
        <p:grpSpPr>
          <a:xfrm>
            <a:off x="379997" y="2508001"/>
            <a:ext cx="2136887" cy="2006682"/>
            <a:chOff x="1694603" y="1801200"/>
            <a:chExt cx="1342943" cy="1273176"/>
          </a:xfrm>
        </p:grpSpPr>
        <p:pic>
          <p:nvPicPr>
            <p:cNvPr id="7" name="Grafi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4" r="21454"/>
            <a:stretch/>
          </p:blipFill>
          <p:spPr>
            <a:xfrm>
              <a:off x="1694603" y="1801200"/>
              <a:ext cx="1241237" cy="1273176"/>
            </a:xfrm>
            <a:prstGeom prst="rect">
              <a:avLst/>
            </a:prstGeom>
          </p:spPr>
        </p:pic>
        <p:pic>
          <p:nvPicPr>
            <p:cNvPr id="8" name="Grafik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21" r="-2008"/>
            <a:stretch/>
          </p:blipFill>
          <p:spPr>
            <a:xfrm>
              <a:off x="2906073" y="1801200"/>
              <a:ext cx="131473" cy="1273176"/>
            </a:xfrm>
            <a:prstGeom prst="rect">
              <a:avLst/>
            </a:prstGeom>
          </p:spPr>
        </p:pic>
        <p:sp>
          <p:nvSpPr>
            <p:cNvPr id="9" name="Abgerundetes Rechteck 22"/>
            <p:cNvSpPr/>
            <p:nvPr/>
          </p:nvSpPr>
          <p:spPr bwMode="auto">
            <a:xfrm>
              <a:off x="1760764" y="2859690"/>
              <a:ext cx="180000" cy="180000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0" name="Abgerundetes Rechteck 25"/>
            <p:cNvSpPr/>
            <p:nvPr/>
          </p:nvSpPr>
          <p:spPr bwMode="auto">
            <a:xfrm>
              <a:off x="2667256" y="2861021"/>
              <a:ext cx="180000" cy="180000"/>
            </a:xfrm>
            <a:prstGeom prst="roundRect">
              <a:avLst/>
            </a:prstGeom>
            <a:solidFill>
              <a:srgbClr val="6BC200">
                <a:lumMod val="60000"/>
                <a:lumOff val="40000"/>
              </a:srgbClr>
            </a:solidFill>
            <a:ln w="19050" cap="flat" cmpd="sng" algn="ctr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</a:rPr>
                <a:t>2</a:t>
              </a:r>
            </a:p>
          </p:txBody>
        </p:sp>
      </p:grpSp>
      <p:grpSp>
        <p:nvGrpSpPr>
          <p:cNvPr id="11" name="Gruppieren 3"/>
          <p:cNvGrpSpPr/>
          <p:nvPr/>
        </p:nvGrpSpPr>
        <p:grpSpPr>
          <a:xfrm>
            <a:off x="2550295" y="2508001"/>
            <a:ext cx="2301483" cy="2006682"/>
            <a:chOff x="3554434" y="1801200"/>
            <a:chExt cx="1407055" cy="1273176"/>
          </a:xfrm>
        </p:grpSpPr>
        <p:pic>
          <p:nvPicPr>
            <p:cNvPr id="12" name="Grafik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0" r="20362"/>
            <a:stretch/>
          </p:blipFill>
          <p:spPr>
            <a:xfrm>
              <a:off x="3554434" y="1801200"/>
              <a:ext cx="1282890" cy="1273176"/>
            </a:xfrm>
            <a:prstGeom prst="rect">
              <a:avLst/>
            </a:prstGeom>
          </p:spPr>
        </p:pic>
        <p:pic>
          <p:nvPicPr>
            <p:cNvPr id="13" name="Grafik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21" r="-2008"/>
            <a:stretch/>
          </p:blipFill>
          <p:spPr>
            <a:xfrm>
              <a:off x="4830016" y="1801200"/>
              <a:ext cx="131473" cy="1273176"/>
            </a:xfrm>
            <a:prstGeom prst="rect">
              <a:avLst/>
            </a:prstGeom>
          </p:spPr>
        </p:pic>
        <p:sp>
          <p:nvSpPr>
            <p:cNvPr id="14" name="Abgerundetes Rechteck 23"/>
            <p:cNvSpPr/>
            <p:nvPr/>
          </p:nvSpPr>
          <p:spPr bwMode="auto">
            <a:xfrm>
              <a:off x="3640505" y="2859690"/>
              <a:ext cx="180000" cy="180000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5" name="Abgerundetes Rechteck 26"/>
            <p:cNvSpPr/>
            <p:nvPr/>
          </p:nvSpPr>
          <p:spPr bwMode="auto">
            <a:xfrm>
              <a:off x="4556763" y="2861021"/>
              <a:ext cx="180000" cy="180000"/>
            </a:xfrm>
            <a:prstGeom prst="roundRect">
              <a:avLst/>
            </a:prstGeom>
            <a:solidFill>
              <a:srgbClr val="6BC200">
                <a:lumMod val="75000"/>
              </a:srgbClr>
            </a:solidFill>
            <a:ln w="19050" cap="flat" cmpd="sng" algn="ctr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</a:p>
          </p:txBody>
        </p:sp>
      </p:grpSp>
      <p:grpSp>
        <p:nvGrpSpPr>
          <p:cNvPr id="16" name="Gruppieren 4"/>
          <p:cNvGrpSpPr/>
          <p:nvPr/>
        </p:nvGrpSpPr>
        <p:grpSpPr>
          <a:xfrm>
            <a:off x="4868327" y="2507579"/>
            <a:ext cx="2248452" cy="2007103"/>
            <a:chOff x="5535755" y="1802788"/>
            <a:chExt cx="1381859" cy="1277526"/>
          </a:xfrm>
        </p:grpSpPr>
        <p:pic>
          <p:nvPicPr>
            <p:cNvPr id="17" name="Grafik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1" r="19962"/>
            <a:stretch/>
          </p:blipFill>
          <p:spPr>
            <a:xfrm>
              <a:off x="5535755" y="1802788"/>
              <a:ext cx="1310185" cy="1271588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21" r="-2008"/>
            <a:stretch/>
          </p:blipFill>
          <p:spPr>
            <a:xfrm>
              <a:off x="6786141" y="1807138"/>
              <a:ext cx="131473" cy="1273176"/>
            </a:xfrm>
            <a:prstGeom prst="rect">
              <a:avLst/>
            </a:prstGeom>
          </p:spPr>
        </p:pic>
        <p:sp>
          <p:nvSpPr>
            <p:cNvPr id="19" name="Abgerundetes Rechteck 24"/>
            <p:cNvSpPr/>
            <p:nvPr/>
          </p:nvSpPr>
          <p:spPr bwMode="auto">
            <a:xfrm>
              <a:off x="5644135" y="2859690"/>
              <a:ext cx="180000" cy="180000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20" name="Abgerundetes Rechteck 27"/>
            <p:cNvSpPr/>
            <p:nvPr/>
          </p:nvSpPr>
          <p:spPr bwMode="auto">
            <a:xfrm>
              <a:off x="6513811" y="2861021"/>
              <a:ext cx="180000" cy="180000"/>
            </a:xfrm>
            <a:prstGeom prst="roundRect">
              <a:avLst/>
            </a:prstGeom>
            <a:solidFill>
              <a:srgbClr val="00B0F0"/>
            </a:solidFill>
            <a:ln w="19050" cap="flat" cmpd="sng" algn="ctr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</a:p>
          </p:txBody>
        </p:sp>
      </p:grpSp>
      <p:sp>
        <p:nvSpPr>
          <p:cNvPr id="21" name="Freeform 20"/>
          <p:cNvSpPr>
            <a:spLocks/>
          </p:cNvSpPr>
          <p:nvPr/>
        </p:nvSpPr>
        <p:spPr bwMode="gray">
          <a:xfrm>
            <a:off x="218983" y="4739523"/>
            <a:ext cx="8688310" cy="686423"/>
          </a:xfrm>
          <a:custGeom>
            <a:avLst/>
            <a:gdLst>
              <a:gd name="T0" fmla="*/ 0 w 5190"/>
              <a:gd name="T1" fmla="*/ 51 h 311"/>
              <a:gd name="T2" fmla="*/ 5116 w 5190"/>
              <a:gd name="T3" fmla="*/ 0 h 311"/>
              <a:gd name="T4" fmla="*/ 5190 w 5190"/>
              <a:gd name="T5" fmla="*/ 311 h 311"/>
              <a:gd name="T6" fmla="*/ 34 w 5190"/>
              <a:gd name="T7" fmla="*/ 271 h 311"/>
              <a:gd name="T8" fmla="*/ 0 w 5190"/>
              <a:gd name="T9" fmla="*/ 51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90" h="311">
                <a:moveTo>
                  <a:pt x="0" y="51"/>
                </a:moveTo>
                <a:lnTo>
                  <a:pt x="5116" y="0"/>
                </a:lnTo>
                <a:lnTo>
                  <a:pt x="5190" y="311"/>
                </a:lnTo>
                <a:lnTo>
                  <a:pt x="34" y="271"/>
                </a:lnTo>
                <a:lnTo>
                  <a:pt x="0" y="51"/>
                </a:lnTo>
                <a:close/>
              </a:path>
            </a:pathLst>
          </a:custGeom>
          <a:solidFill>
            <a:srgbClr val="6BC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Kuivissa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oloissa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tautiaineella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käsitelty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vehnä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yhteyttää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paremmin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kuin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käsittelemätön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" name="Freeform 19"/>
          <p:cNvSpPr>
            <a:spLocks/>
          </p:cNvSpPr>
          <p:nvPr/>
        </p:nvSpPr>
        <p:spPr bwMode="gray">
          <a:xfrm>
            <a:off x="216114" y="5521620"/>
            <a:ext cx="8688310" cy="1075732"/>
          </a:xfrm>
          <a:custGeom>
            <a:avLst/>
            <a:gdLst>
              <a:gd name="T0" fmla="*/ 0 w 5190"/>
              <a:gd name="T1" fmla="*/ 51 h 311"/>
              <a:gd name="T2" fmla="*/ 5116 w 5190"/>
              <a:gd name="T3" fmla="*/ 0 h 311"/>
              <a:gd name="T4" fmla="*/ 5190 w 5190"/>
              <a:gd name="T5" fmla="*/ 311 h 311"/>
              <a:gd name="T6" fmla="*/ 34 w 5190"/>
              <a:gd name="T7" fmla="*/ 271 h 311"/>
              <a:gd name="T8" fmla="*/ 0 w 5190"/>
              <a:gd name="T9" fmla="*/ 51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90" h="311">
                <a:moveTo>
                  <a:pt x="0" y="51"/>
                </a:moveTo>
                <a:lnTo>
                  <a:pt x="5116" y="0"/>
                </a:lnTo>
                <a:lnTo>
                  <a:pt x="5190" y="311"/>
                </a:lnTo>
                <a:lnTo>
                  <a:pt x="34" y="271"/>
                </a:lnTo>
                <a:lnTo>
                  <a:pt x="0" y="51"/>
                </a:lnTo>
                <a:close/>
              </a:path>
            </a:pathLst>
          </a:custGeom>
          <a:solidFill>
            <a:srgbClr val="6BC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5" rIns="91431" bIns="4571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Bixafeeni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-  </a:t>
            </a:r>
            <a:r>
              <a:rPr lang="en-US" sz="1400" b="1" kern="0" noProof="0" dirty="0">
                <a:solidFill>
                  <a:srgbClr val="FFFFFF"/>
                </a:solidFill>
              </a:rPr>
              <a:t>&amp;</a:t>
            </a:r>
            <a:r>
              <a:rPr lang="en-US" sz="1400" b="1" kern="0" dirty="0" smtClean="0">
                <a:solidFill>
                  <a:srgbClr val="FFFFFF"/>
                </a:solidFill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Bixafeeni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/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triatsoli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–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käsitellyt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kasvit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kasvavat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paremmin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kuin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strobiluriinilla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käsitellyt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kasvit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Tämä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johtuu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siitä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että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ne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yhteyttävät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aktiivisemmin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kuin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strobilla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käsitelty</a:t>
            </a:r>
            <a:r>
              <a:rPr lang="en-US" sz="1400" b="1" kern="0" dirty="0">
                <a:solidFill>
                  <a:srgbClr val="FFFFFF"/>
                </a:solidFill>
              </a:rPr>
              <a:t> </a:t>
            </a:r>
            <a:r>
              <a:rPr lang="en-US" sz="1400" b="1" kern="0" dirty="0" smtClean="0">
                <a:solidFill>
                  <a:srgbClr val="FFFFFF"/>
                </a:solidFill>
              </a:rPr>
              <a:t>, </a:t>
            </a:r>
            <a:r>
              <a:rPr lang="en-US" sz="1400" b="1" kern="0" dirty="0" err="1" smtClean="0">
                <a:solidFill>
                  <a:srgbClr val="FFFFFF"/>
                </a:solidFill>
              </a:rPr>
              <a:t>kuivissa</a:t>
            </a:r>
            <a:r>
              <a:rPr lang="en-US" sz="1400" b="1" kern="0" dirty="0" smtClean="0">
                <a:solidFill>
                  <a:srgbClr val="FFFFFF"/>
                </a:solidFill>
              </a:rPr>
              <a:t> </a:t>
            </a:r>
            <a:r>
              <a:rPr lang="en-US" sz="1400" b="1" kern="0" dirty="0" err="1" smtClean="0">
                <a:solidFill>
                  <a:srgbClr val="FFFFFF"/>
                </a:solidFill>
              </a:rPr>
              <a:t>oloissa</a:t>
            </a:r>
            <a:r>
              <a:rPr lang="en-US" sz="1400" b="1" kern="0" dirty="0" smtClean="0">
                <a:solidFill>
                  <a:srgbClr val="FFFFFF"/>
                </a:solidFill>
              </a:rPr>
              <a:t> </a:t>
            </a:r>
            <a:r>
              <a:rPr lang="en-US" sz="1400" b="1" kern="0" dirty="0" err="1" smtClean="0">
                <a:solidFill>
                  <a:srgbClr val="FFFFFF"/>
                </a:solidFill>
              </a:rPr>
              <a:t>kasvu</a:t>
            </a:r>
            <a:r>
              <a:rPr lang="en-US" sz="1400" b="1" kern="0" dirty="0" smtClean="0">
                <a:solidFill>
                  <a:srgbClr val="FFFFFF"/>
                </a:solidFill>
              </a:rPr>
              <a:t> </a:t>
            </a:r>
            <a:r>
              <a:rPr lang="en-US" sz="1400" b="1" kern="0" dirty="0" err="1" smtClean="0">
                <a:solidFill>
                  <a:srgbClr val="FFFFFF"/>
                </a:solidFill>
              </a:rPr>
              <a:t>biksafeenilla</a:t>
            </a:r>
            <a:r>
              <a:rPr lang="en-US" sz="1400" b="1" kern="0" dirty="0" smtClean="0">
                <a:solidFill>
                  <a:srgbClr val="FFFFFF"/>
                </a:solidFill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 smtClean="0">
                <a:solidFill>
                  <a:srgbClr val="FFFFFF"/>
                </a:solidFill>
              </a:rPr>
              <a:t>varmempaa</a:t>
            </a:r>
            <a:r>
              <a:rPr lang="en-US" sz="1400" b="1" kern="0" dirty="0" smtClean="0">
                <a:solidFill>
                  <a:srgbClr val="FFFFFF"/>
                </a:solidFill>
              </a:rPr>
              <a:t>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3" name="Textfeld 28"/>
          <p:cNvSpPr txBox="1"/>
          <p:nvPr/>
        </p:nvSpPr>
        <p:spPr>
          <a:xfrm>
            <a:off x="125313" y="1780241"/>
            <a:ext cx="4630626" cy="163121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kern="0" dirty="0" err="1" smtClean="0">
                <a:solidFill>
                  <a:srgbClr val="676767"/>
                </a:solidFill>
              </a:rPr>
              <a:t>Kolme</a:t>
            </a:r>
            <a:r>
              <a:rPr lang="de-DE" sz="1600" b="1" kern="0" dirty="0" smtClean="0">
                <a:solidFill>
                  <a:srgbClr val="676767"/>
                </a:solidFill>
              </a:rPr>
              <a:t> </a:t>
            </a:r>
            <a:r>
              <a:rPr lang="de-DE" sz="1600" b="1" kern="0" dirty="0" err="1" smtClean="0">
                <a:solidFill>
                  <a:srgbClr val="676767"/>
                </a:solidFill>
              </a:rPr>
              <a:t>viikkoa</a:t>
            </a:r>
            <a:r>
              <a:rPr lang="de-DE" sz="1600" b="1" kern="0" dirty="0" smtClean="0">
                <a:solidFill>
                  <a:srgbClr val="676767"/>
                </a:solidFill>
              </a:rPr>
              <a:t> </a:t>
            </a:r>
            <a:r>
              <a:rPr lang="de-DE" sz="1600" b="1" kern="0" dirty="0" err="1" smtClean="0">
                <a:solidFill>
                  <a:srgbClr val="676767"/>
                </a:solidFill>
              </a:rPr>
              <a:t>ruiskutuksesta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</a:endParaRPr>
          </a:p>
        </p:txBody>
      </p:sp>
      <p:grpSp>
        <p:nvGrpSpPr>
          <p:cNvPr id="24" name="Gruppieren 31"/>
          <p:cNvGrpSpPr/>
          <p:nvPr/>
        </p:nvGrpSpPr>
        <p:grpSpPr>
          <a:xfrm>
            <a:off x="7116780" y="2675063"/>
            <a:ext cx="1813260" cy="1512227"/>
            <a:chOff x="7166274" y="1616656"/>
            <a:chExt cx="1741018" cy="1684861"/>
          </a:xfrm>
        </p:grpSpPr>
        <p:sp>
          <p:nvSpPr>
            <p:cNvPr id="25" name="Abgerundetes Rechteck 32"/>
            <p:cNvSpPr/>
            <p:nvPr/>
          </p:nvSpPr>
          <p:spPr bwMode="auto">
            <a:xfrm>
              <a:off x="7166274" y="1616656"/>
              <a:ext cx="1741018" cy="1684861"/>
            </a:xfrm>
            <a:prstGeom prst="roundRect">
              <a:avLst/>
            </a:prstGeom>
            <a:gradFill flip="none" rotWithShape="1">
              <a:gsLst>
                <a:gs pos="100000">
                  <a:srgbClr val="FFFFFF"/>
                </a:gs>
                <a:gs pos="50000">
                  <a:srgbClr val="0090C5">
                    <a:tint val="44500"/>
                    <a:satMod val="160000"/>
                  </a:srgbClr>
                </a:gs>
                <a:gs pos="100000">
                  <a:srgbClr val="0090C5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bgerundetes Rechteck 33"/>
            <p:cNvSpPr/>
            <p:nvPr/>
          </p:nvSpPr>
          <p:spPr bwMode="auto">
            <a:xfrm>
              <a:off x="7332843" y="1793253"/>
              <a:ext cx="180000" cy="180000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27" name="Abgerundetes Rechteck 35"/>
            <p:cNvSpPr/>
            <p:nvPr/>
          </p:nvSpPr>
          <p:spPr bwMode="auto">
            <a:xfrm>
              <a:off x="7332843" y="2086438"/>
              <a:ext cx="180000" cy="180000"/>
            </a:xfrm>
            <a:prstGeom prst="roundRect">
              <a:avLst/>
            </a:prstGeom>
            <a:solidFill>
              <a:srgbClr val="6BC200">
                <a:lumMod val="60000"/>
                <a:lumOff val="40000"/>
              </a:srgbClr>
            </a:solidFill>
            <a:ln w="19050" cap="flat" cmpd="sng" algn="ctr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28" name="Abgerundetes Rechteck 36"/>
            <p:cNvSpPr/>
            <p:nvPr/>
          </p:nvSpPr>
          <p:spPr bwMode="auto">
            <a:xfrm>
              <a:off x="7332864" y="2444765"/>
              <a:ext cx="180000" cy="180000"/>
            </a:xfrm>
            <a:prstGeom prst="roundRect">
              <a:avLst/>
            </a:prstGeom>
            <a:solidFill>
              <a:srgbClr val="6BC200">
                <a:lumMod val="75000"/>
              </a:srgbClr>
            </a:solidFill>
            <a:ln w="19050" cap="flat" cmpd="sng" algn="ctr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29" name="Abgerundetes Rechteck 43"/>
            <p:cNvSpPr/>
            <p:nvPr/>
          </p:nvSpPr>
          <p:spPr bwMode="auto">
            <a:xfrm>
              <a:off x="7335911" y="2844088"/>
              <a:ext cx="180000" cy="180000"/>
            </a:xfrm>
            <a:prstGeom prst="roundRect">
              <a:avLst/>
            </a:prstGeom>
            <a:solidFill>
              <a:srgbClr val="00B0F0"/>
            </a:solidFill>
            <a:ln w="19050" cap="flat" cmpd="sng" algn="ctr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30" name="Textfeld 44"/>
            <p:cNvSpPr txBox="1"/>
            <p:nvPr/>
          </p:nvSpPr>
          <p:spPr>
            <a:xfrm>
              <a:off x="7487111" y="1731858"/>
              <a:ext cx="1417314" cy="1457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rPr>
                <a:t>Kontrolli</a:t>
              </a:r>
              <a:r>
                <a: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rPr>
                <a:t>  </a:t>
              </a:r>
              <a:r>
                <a:rPr kumimoji="0" lang="de-DE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(</a:t>
              </a:r>
              <a:r>
                <a:rPr kumimoji="0" lang="de-DE" sz="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Stressad</a:t>
              </a:r>
              <a:r>
                <a:rPr kumimoji="0" lang="de-DE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rPr>
                <a:t>Bixafeeni</a:t>
              </a:r>
              <a:r>
                <a: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rPr>
                <a:t> </a:t>
              </a:r>
              <a:r>
                <a:rPr kumimoji="0" lang="de-DE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(</a:t>
              </a:r>
              <a:r>
                <a:rPr kumimoji="0" lang="de-DE" sz="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Stressad</a:t>
              </a:r>
              <a:r>
                <a:rPr kumimoji="0" lang="de-DE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rPr>
                <a:t>Bixafeeni</a:t>
              </a:r>
              <a:r>
                <a:rPr kumimoji="0" lang="de-DE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rPr>
                <a:t>+triatsoli</a:t>
              </a:r>
              <a:r>
                <a: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rPr>
                <a:t> </a:t>
              </a:r>
              <a:r>
                <a:rPr kumimoji="0" lang="de-DE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(</a:t>
              </a:r>
              <a:r>
                <a:rPr kumimoji="0" lang="de-DE" sz="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Stressad</a:t>
              </a:r>
              <a:r>
                <a:rPr kumimoji="0" lang="de-DE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rPr>
                <a:t>Strobiluriini</a:t>
              </a:r>
              <a:r>
                <a: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rPr>
                <a:t> +</a:t>
              </a:r>
              <a:r>
                <a:rPr lang="de-DE" sz="1100" kern="0" dirty="0" err="1" smtClean="0">
                  <a:solidFill>
                    <a:srgbClr val="676767"/>
                  </a:solidFill>
                </a:rPr>
                <a:t>triatsoli</a:t>
              </a:r>
              <a:r>
                <a:rPr lang="de-DE" sz="1100" kern="0" dirty="0" smtClean="0">
                  <a:solidFill>
                    <a:srgbClr val="676767"/>
                  </a:solidFill>
                </a:rPr>
                <a:t> </a:t>
              </a:r>
              <a:r>
                <a:rPr kumimoji="0" lang="de-DE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(</a:t>
              </a:r>
              <a:r>
                <a:rPr kumimoji="0" lang="de-DE" sz="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Stressad</a:t>
              </a:r>
              <a:r>
                <a:rPr kumimoji="0" lang="de-DE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)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53" y="218575"/>
            <a:ext cx="1163434" cy="108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6" y="255665"/>
            <a:ext cx="2230440" cy="1005819"/>
          </a:xfrm>
          <a:prstGeom prst="rect">
            <a:avLst/>
          </a:prstGeom>
          <a:solidFill>
            <a:schemeClr val="bg1">
              <a:alpha val="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025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On-screen Show (4:3)</PresentationFormat>
  <Paragraphs>73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Parempi kuivuuden kesto biksafeenilla, katso video!</vt:lpstr>
      <vt:lpstr>Xpro edistää kasvin kasvua</vt:lpstr>
      <vt:lpstr>Satopotentiaali parempi kuivissa oloissa</vt:lpstr>
    </vt:vector>
  </TitlesOfParts>
  <Company>Bayer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Minni Tapola</dc:creator>
  <cp:lastModifiedBy>Katri Hokkanen</cp:lastModifiedBy>
  <cp:revision>10</cp:revision>
  <dcterms:created xsi:type="dcterms:W3CDTF">2017-02-20T11:52:52Z</dcterms:created>
  <dcterms:modified xsi:type="dcterms:W3CDTF">2017-03-10T07:47:26Z</dcterms:modified>
</cp:coreProperties>
</file>